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4" r:id="rId2"/>
    <p:sldId id="273" r:id="rId3"/>
    <p:sldId id="331" r:id="rId4"/>
    <p:sldId id="286" r:id="rId5"/>
    <p:sldId id="317" r:id="rId6"/>
    <p:sldId id="319" r:id="rId7"/>
    <p:sldId id="287" r:id="rId8"/>
    <p:sldId id="262" r:id="rId9"/>
    <p:sldId id="263" r:id="rId10"/>
    <p:sldId id="332" r:id="rId11"/>
    <p:sldId id="322" r:id="rId12"/>
    <p:sldId id="324" r:id="rId13"/>
    <p:sldId id="323" r:id="rId14"/>
    <p:sldId id="320" r:id="rId15"/>
    <p:sldId id="264" r:id="rId16"/>
    <p:sldId id="266" r:id="rId17"/>
    <p:sldId id="265" r:id="rId18"/>
    <p:sldId id="267" r:id="rId19"/>
    <p:sldId id="270" r:id="rId20"/>
    <p:sldId id="325" r:id="rId21"/>
    <p:sldId id="326" r:id="rId22"/>
    <p:sldId id="327" r:id="rId23"/>
    <p:sldId id="328" r:id="rId24"/>
    <p:sldId id="329" r:id="rId25"/>
    <p:sldId id="330" r:id="rId26"/>
    <p:sldId id="261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Webdings" panose="05030102010509060703" pitchFamily="18" charset="2"/>
      <p:regular r:id="rId34"/>
    </p:embeddedFont>
  </p:embeddedFontLst>
  <p:defaultTextStyle>
    <a:defPPr>
      <a:defRPr lang="en-US"/>
    </a:defPPr>
    <a:lvl1pPr marL="0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92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85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77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170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962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754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547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339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C85"/>
    <a:srgbClr val="FEC64A"/>
    <a:srgbClr val="1B3664"/>
    <a:srgbClr val="1372B6"/>
    <a:srgbClr val="062E45"/>
    <a:srgbClr val="161844"/>
    <a:srgbClr val="304B78"/>
    <a:srgbClr val="2494A2"/>
    <a:srgbClr val="18A3AC"/>
    <a:srgbClr val="8FC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366" autoAdjust="0"/>
  </p:normalViewPr>
  <p:slideViewPr>
    <p:cSldViewPr>
      <p:cViewPr varScale="1">
        <p:scale>
          <a:sx n="114" d="100"/>
          <a:sy n="114" d="100"/>
        </p:scale>
        <p:origin x="438" y="114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0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002600-B740-42DA-8A73-ECC7259063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49A10-DFD4-4BBD-8286-90E468DCB7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13FD-5FC5-4DB9-ADAA-3B06861AE64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CEE78-99DF-49E4-82BD-42211FEF5D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3995A-024B-4AD5-AAA4-26593F4A97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8A052-8548-4C04-BB21-A8A90B22C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9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E2D5-86E6-4EF2-8C65-7E2CDA99EBBC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9CC66-42A8-40E1-9082-D1460FC2D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0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92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85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77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170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962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754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547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339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 Requirements - On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FD271E-F92C-45E7-AA65-F71534551BD6}"/>
              </a:ext>
            </a:extLst>
          </p:cNvPr>
          <p:cNvCxnSpPr/>
          <p:nvPr userDrawn="1"/>
        </p:nvCxnSpPr>
        <p:spPr>
          <a:xfrm>
            <a:off x="1676400" y="1143000"/>
            <a:ext cx="9966960" cy="0"/>
          </a:xfrm>
          <a:prstGeom prst="line">
            <a:avLst/>
          </a:prstGeom>
          <a:ln w="12700">
            <a:solidFill>
              <a:srgbClr val="FEC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70CB8B-8991-E3D0-3AC5-4E8CD7296CD9}"/>
              </a:ext>
            </a:extLst>
          </p:cNvPr>
          <p:cNvSpPr txBox="1"/>
          <p:nvPr userDrawn="1"/>
        </p:nvSpPr>
        <p:spPr>
          <a:xfrm>
            <a:off x="1547192" y="1295400"/>
            <a:ext cx="9829800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C64A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B36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Scan the session QR Code on the door or directional signage nearby</a:t>
            </a:r>
          </a:p>
          <a:p>
            <a:pPr marL="514350" marR="0" lvl="0" indent="-51435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C64A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B36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Engage in the session content for all 60 minutes.</a:t>
            </a:r>
          </a:p>
          <a:p>
            <a:pPr marL="514350" marR="0" lvl="0" indent="-51435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C64A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B36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Input the secret word in the CE Session Survey. The secret word will be revealed in the speaker's presentation.</a:t>
            </a:r>
          </a:p>
          <a:p>
            <a:pPr marL="514350" marR="0" lvl="0" indent="-51435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C64A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B36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the CE Survey.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C9E09-B995-8747-E9FF-B84AC0B39427}"/>
              </a:ext>
            </a:extLst>
          </p:cNvPr>
          <p:cNvSpPr txBox="1"/>
          <p:nvPr userDrawn="1"/>
        </p:nvSpPr>
        <p:spPr>
          <a:xfrm>
            <a:off x="1524001" y="312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>
                <a:solidFill>
                  <a:srgbClr val="0D5C85"/>
                </a:solidFill>
                <a:latin typeface="Avenir LT Std 55 Roman"/>
              </a:rPr>
              <a:t>CE Requirements - Onsite</a:t>
            </a:r>
          </a:p>
        </p:txBody>
      </p:sp>
    </p:spTree>
    <p:extLst>
      <p:ext uri="{BB962C8B-B14F-4D97-AF65-F5344CB8AC3E}">
        <p14:creationId xmlns:p14="http://schemas.microsoft.com/office/powerpoint/2010/main" val="371627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4579C91-717E-4EC7-9B2D-FCDC82AD735F}"/>
              </a:ext>
            </a:extLst>
          </p:cNvPr>
          <p:cNvSpPr txBox="1">
            <a:spLocks/>
          </p:cNvSpPr>
          <p:nvPr userDrawn="1"/>
        </p:nvSpPr>
        <p:spPr>
          <a:xfrm>
            <a:off x="1676400" y="457200"/>
            <a:ext cx="9677400" cy="56387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2060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LT Std 55 Roman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9BA6DB-95B9-4E47-9FD9-A80D5C130243}"/>
              </a:ext>
            </a:extLst>
          </p:cNvPr>
          <p:cNvCxnSpPr>
            <a:cxnSpLocks/>
          </p:cNvCxnSpPr>
          <p:nvPr userDrawn="1"/>
        </p:nvCxnSpPr>
        <p:spPr>
          <a:xfrm>
            <a:off x="1828800" y="1979622"/>
            <a:ext cx="8785363" cy="5475"/>
          </a:xfrm>
          <a:prstGeom prst="line">
            <a:avLst/>
          </a:prstGeom>
          <a:noFill/>
          <a:ln w="15875" cap="flat" cmpd="sng" algn="ctr">
            <a:solidFill>
              <a:srgbClr val="FEC64A"/>
            </a:solidFill>
            <a:prstDash val="solid"/>
          </a:ln>
          <a:effectLst/>
        </p:spPr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A121C8-D9B5-4227-9DA8-0862F9D7AA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267" y="1076638"/>
            <a:ext cx="8885445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D5C85"/>
                </a:solidFill>
                <a:latin typeface="Avenir LT Std 65 Medium" panose="020B0603020203020204" pitchFamily="34" charset="0"/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5pPr>
          </a:lstStyle>
          <a:p>
            <a:pPr lvl="0"/>
            <a:r>
              <a:rPr lang="en-US" dirty="0"/>
              <a:t>Click to Edit Closing Slide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B29179D-6FEE-4B05-A38C-E9A723EA53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94933" y="2320035"/>
            <a:ext cx="2106613" cy="199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D1FB517-50AA-421B-BECF-739329E84B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2643091"/>
            <a:ext cx="4495800" cy="1675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B3664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118997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EB7309-B778-43A1-B9D6-B3500DD56E13}"/>
              </a:ext>
            </a:extLst>
          </p:cNvPr>
          <p:cNvCxnSpPr>
            <a:cxnSpLocks/>
          </p:cNvCxnSpPr>
          <p:nvPr userDrawn="1"/>
        </p:nvCxnSpPr>
        <p:spPr>
          <a:xfrm>
            <a:off x="1828800" y="1979622"/>
            <a:ext cx="8785363" cy="5475"/>
          </a:xfrm>
          <a:prstGeom prst="line">
            <a:avLst/>
          </a:prstGeom>
          <a:noFill/>
          <a:ln w="15875" cap="flat" cmpd="sng" algn="ctr">
            <a:solidFill>
              <a:srgbClr val="FEC64A"/>
            </a:solidFill>
            <a:prstDash val="solid"/>
          </a:ln>
          <a:effectLst/>
        </p:spPr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BE872F-F500-4DC8-A058-1DE4E560F4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8758" y="1143000"/>
            <a:ext cx="8885445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D5C85"/>
                </a:solidFill>
                <a:latin typeface="Avenir LT Std 65 Medium" panose="020B0603020203020204" pitchFamily="34" charset="0"/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5pPr>
          </a:lstStyle>
          <a:p>
            <a:pPr lvl="0"/>
            <a:r>
              <a:rPr lang="en-US" dirty="0"/>
              <a:t>Click to Edit Closing Slide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DF311C0-A800-4DBF-8C5A-289854E530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03318" y="2461874"/>
            <a:ext cx="1467199" cy="13536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CB0CD97-FF07-4FB4-A047-92BEEC0B3CB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82577" y="2461874"/>
            <a:ext cx="1467199" cy="13536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32580F3-3C04-4E02-B67B-069358FD8D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0400" y="2462213"/>
            <a:ext cx="3048000" cy="1352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B3664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1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7F9FCF-22A0-49E3-94D1-EDF42E9DC0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31553" y="2462213"/>
            <a:ext cx="3048000" cy="1352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B3664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1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34506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EB7309-B778-43A1-B9D6-B3500DD56E13}"/>
              </a:ext>
            </a:extLst>
          </p:cNvPr>
          <p:cNvCxnSpPr>
            <a:cxnSpLocks/>
          </p:cNvCxnSpPr>
          <p:nvPr userDrawn="1"/>
        </p:nvCxnSpPr>
        <p:spPr>
          <a:xfrm>
            <a:off x="1828800" y="1979622"/>
            <a:ext cx="8785363" cy="5475"/>
          </a:xfrm>
          <a:prstGeom prst="line">
            <a:avLst/>
          </a:prstGeom>
          <a:noFill/>
          <a:ln w="15875" cap="flat" cmpd="sng" algn="ctr">
            <a:solidFill>
              <a:srgbClr val="FEC64A"/>
            </a:solidFill>
            <a:prstDash val="solid"/>
          </a:ln>
          <a:effectLst/>
        </p:spPr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CBE872F-F500-4DC8-A058-1DE4E560F4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975564"/>
            <a:ext cx="8885445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D5C85"/>
                </a:solidFill>
                <a:latin typeface="Avenir LT Std 65 Medium" panose="020B0603020203020204" pitchFamily="34" charset="0"/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5pPr>
          </a:lstStyle>
          <a:p>
            <a:pPr lvl="0"/>
            <a:r>
              <a:rPr lang="en-US" dirty="0"/>
              <a:t>Click to Edit Closing Slide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DF311C0-A800-4DBF-8C5A-289854E530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1719" y="2784832"/>
            <a:ext cx="1168482" cy="1288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32580F3-3C04-4E02-B67B-069358FD8D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1579" y="2773455"/>
            <a:ext cx="2427437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0206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1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85D4A7C-0E70-EDB4-9BAC-3B4608705E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296080" y="2741343"/>
            <a:ext cx="1168482" cy="12886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5634AF9-8F70-51B3-4735-551180940D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587" y="2741343"/>
            <a:ext cx="2427437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0206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2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CBD220-4753-55AA-FA69-F2D013DA69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44502" y="2741343"/>
            <a:ext cx="1168482" cy="1288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7571E1-D0DA-DE76-50A0-49D22BF616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50245" y="2741343"/>
            <a:ext cx="2427437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0206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3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4029647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4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EB7309-B778-43A1-B9D6-B3500DD56E13}"/>
              </a:ext>
            </a:extLst>
          </p:cNvPr>
          <p:cNvCxnSpPr>
            <a:cxnSpLocks/>
          </p:cNvCxnSpPr>
          <p:nvPr userDrawn="1"/>
        </p:nvCxnSpPr>
        <p:spPr>
          <a:xfrm>
            <a:off x="1869389" y="1334429"/>
            <a:ext cx="8785363" cy="5475"/>
          </a:xfrm>
          <a:prstGeom prst="line">
            <a:avLst/>
          </a:prstGeom>
          <a:noFill/>
          <a:ln w="15875" cap="flat" cmpd="sng" algn="ctr">
            <a:solidFill>
              <a:srgbClr val="FEC64A"/>
            </a:solidFill>
            <a:prstDash val="solid"/>
          </a:ln>
          <a:effectLst/>
        </p:spPr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D2494CA-DBAA-4B0F-89B1-7992667573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63638" y="516325"/>
            <a:ext cx="8885445" cy="721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D5C85"/>
                </a:solidFill>
                <a:latin typeface="Avenir LT Std 65 Medium" panose="020B0603020203020204" pitchFamily="34" charset="0"/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5pPr>
          </a:lstStyle>
          <a:p>
            <a:pPr lvl="0"/>
            <a:r>
              <a:rPr lang="en-US" dirty="0"/>
              <a:t>Click to Edit Closing Slide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ADDC28C-A970-D2A1-37E2-EACDE2CFEA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891410" y="2064204"/>
            <a:ext cx="1168482" cy="1288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9CBA008-15C0-F792-3DBC-6F8F7A9DB1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71270" y="2052827"/>
            <a:ext cx="2427437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0206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1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736252-79FC-9D8D-8DBB-06942061FB0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55771" y="2020715"/>
            <a:ext cx="1168482" cy="12886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D67933-AB00-3D63-1D50-875315874A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16278" y="2020715"/>
            <a:ext cx="2427437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0206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2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70A4679-E52E-96D9-8A95-20741158E07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5527" y="3810000"/>
            <a:ext cx="1168482" cy="1288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977CE51-DA52-DE2B-87A6-386651BA55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71270" y="3810000"/>
            <a:ext cx="2427437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0206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3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AD1B0D5E-5D65-B130-A4D5-9850FDDD334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839861" y="3810000"/>
            <a:ext cx="1168482" cy="1288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05A0585-CFE8-D10A-5B80-577B0ED3B7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5604" y="3810000"/>
            <a:ext cx="2427437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002060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4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111803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FD9D64D-A37A-4623-A950-32778C576489}"/>
              </a:ext>
            </a:extLst>
          </p:cNvPr>
          <p:cNvCxnSpPr>
            <a:cxnSpLocks/>
          </p:cNvCxnSpPr>
          <p:nvPr userDrawn="1"/>
        </p:nvCxnSpPr>
        <p:spPr>
          <a:xfrm>
            <a:off x="1828800" y="1979622"/>
            <a:ext cx="8785363" cy="5475"/>
          </a:xfrm>
          <a:prstGeom prst="line">
            <a:avLst/>
          </a:prstGeom>
          <a:noFill/>
          <a:ln w="15875" cap="flat" cmpd="sng" algn="ctr">
            <a:solidFill>
              <a:srgbClr val="FEC64A"/>
            </a:solidFill>
            <a:prstDash val="solid"/>
          </a:ln>
          <a:effectLst/>
        </p:spPr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0C226E-A3E9-4CF3-8FB3-F37076ABEB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1065222"/>
            <a:ext cx="8885445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D5C85"/>
                </a:solidFill>
                <a:latin typeface="Avenir LT Std 65 Medium" panose="020B0603020203020204" pitchFamily="34" charset="0"/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5pPr>
          </a:lstStyle>
          <a:p>
            <a:pPr lvl="0"/>
            <a:r>
              <a:rPr lang="en-US" dirty="0"/>
              <a:t>Sample Session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E458DC-43EB-40D4-9C95-AA3BFD6421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94933" y="2320035"/>
            <a:ext cx="2106613" cy="1998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5E308B5-6787-478F-B46B-EF12F635C3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0" y="2591197"/>
            <a:ext cx="4495800" cy="1675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B3664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 Name</a:t>
            </a:r>
          </a:p>
          <a:p>
            <a:pPr lvl="0"/>
            <a:r>
              <a:rPr lang="en-US" dirty="0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EB7309-B778-43A1-B9D6-B3500DD56E13}"/>
              </a:ext>
            </a:extLst>
          </p:cNvPr>
          <p:cNvCxnSpPr>
            <a:cxnSpLocks/>
          </p:cNvCxnSpPr>
          <p:nvPr userDrawn="1"/>
        </p:nvCxnSpPr>
        <p:spPr>
          <a:xfrm>
            <a:off x="1828800" y="1979622"/>
            <a:ext cx="8785363" cy="5475"/>
          </a:xfrm>
          <a:prstGeom prst="line">
            <a:avLst/>
          </a:prstGeom>
          <a:noFill/>
          <a:ln w="15875" cap="flat" cmpd="sng" algn="ctr">
            <a:solidFill>
              <a:srgbClr val="FEC64A"/>
            </a:solidFill>
            <a:prstDash val="solid"/>
          </a:ln>
          <a:effectLst/>
        </p:spPr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D2494CA-DBAA-4B0F-89B1-7992667573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3049" y="1161518"/>
            <a:ext cx="8885445" cy="721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D5C85"/>
                </a:solidFill>
                <a:latin typeface="Avenir LT Std 65 Medium" panose="020B0603020203020204" pitchFamily="34" charset="0"/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5pPr>
          </a:lstStyle>
          <a:p>
            <a:pPr lvl="0"/>
            <a:r>
              <a:rPr lang="en-US" dirty="0"/>
              <a:t>Sample Session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5C605F4-1F46-4E2D-84BD-FF28C41620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03318" y="2461874"/>
            <a:ext cx="1467199" cy="13536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7BC59247-D335-45A3-90A3-87FEA3C38B2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82577" y="2461874"/>
            <a:ext cx="1467199" cy="13536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B9AC22-BA02-4A45-8B90-5AAB1BABBA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95917" y="2462213"/>
            <a:ext cx="3048000" cy="1352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B3664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1 Name</a:t>
            </a:r>
          </a:p>
          <a:p>
            <a:pPr lvl="0"/>
            <a:r>
              <a:rPr lang="en-US" dirty="0"/>
              <a:t>Company Name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30D5E471-B174-4D71-90C5-7F41EB3E80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27070" y="2462213"/>
            <a:ext cx="3048000" cy="1352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B3664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2 Name</a:t>
            </a:r>
          </a:p>
          <a:p>
            <a:pPr lvl="0"/>
            <a:r>
              <a:rPr lang="en-US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1650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EB7309-B778-43A1-B9D6-B3500DD56E13}"/>
              </a:ext>
            </a:extLst>
          </p:cNvPr>
          <p:cNvCxnSpPr>
            <a:cxnSpLocks/>
          </p:cNvCxnSpPr>
          <p:nvPr userDrawn="1"/>
        </p:nvCxnSpPr>
        <p:spPr>
          <a:xfrm>
            <a:off x="1828800" y="1979622"/>
            <a:ext cx="8785363" cy="5475"/>
          </a:xfrm>
          <a:prstGeom prst="line">
            <a:avLst/>
          </a:prstGeom>
          <a:noFill/>
          <a:ln w="15875" cap="flat" cmpd="sng" algn="ctr">
            <a:solidFill>
              <a:srgbClr val="FEC64A"/>
            </a:solidFill>
            <a:prstDash val="solid"/>
          </a:ln>
          <a:effectLst/>
        </p:spPr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D2494CA-DBAA-4B0F-89B1-7992667573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3049" y="1161518"/>
            <a:ext cx="8885445" cy="721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D5C85"/>
                </a:solidFill>
                <a:latin typeface="Avenir LT Std 65 Medium" panose="020B0603020203020204" pitchFamily="34" charset="0"/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5pPr>
          </a:lstStyle>
          <a:p>
            <a:pPr lvl="0"/>
            <a:r>
              <a:rPr lang="en-US" dirty="0"/>
              <a:t>Sample Session Title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ADDC28C-A970-D2A1-37E2-EACDE2CFEA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1719" y="2784832"/>
            <a:ext cx="1168482" cy="1288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9CBA008-15C0-F792-3DBC-6F8F7A9DB1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1579" y="2773455"/>
            <a:ext cx="2427437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B3664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1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736252-79FC-9D8D-8DBB-06942061FB0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296080" y="2741343"/>
            <a:ext cx="1168482" cy="12886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D67933-AB00-3D63-1D50-875315874A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6587" y="2741343"/>
            <a:ext cx="2427437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B3664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2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2E558F8-4F87-1086-E1C8-2CCAED3E22C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44502" y="2741343"/>
            <a:ext cx="1168482" cy="1288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E0B7632-5DDF-AEA0-1721-23D46809AA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50245" y="2741343"/>
            <a:ext cx="2427437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B3664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3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104489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4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EB7309-B778-43A1-B9D6-B3500DD56E13}"/>
              </a:ext>
            </a:extLst>
          </p:cNvPr>
          <p:cNvCxnSpPr>
            <a:cxnSpLocks/>
          </p:cNvCxnSpPr>
          <p:nvPr userDrawn="1"/>
        </p:nvCxnSpPr>
        <p:spPr>
          <a:xfrm>
            <a:off x="1869389" y="1334429"/>
            <a:ext cx="8785363" cy="5475"/>
          </a:xfrm>
          <a:prstGeom prst="line">
            <a:avLst/>
          </a:prstGeom>
          <a:noFill/>
          <a:ln w="15875" cap="flat" cmpd="sng" algn="ctr">
            <a:solidFill>
              <a:srgbClr val="FEC64A"/>
            </a:solidFill>
            <a:prstDash val="solid"/>
          </a:ln>
          <a:effectLst/>
        </p:spPr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D2494CA-DBAA-4B0F-89B1-7992667573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63638" y="516325"/>
            <a:ext cx="8885445" cy="721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D5C85"/>
                </a:solidFill>
                <a:latin typeface="Avenir LT Std 65 Medium" panose="020B0603020203020204" pitchFamily="34" charset="0"/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5pPr>
          </a:lstStyle>
          <a:p>
            <a:pPr lvl="0"/>
            <a:r>
              <a:rPr lang="en-US" dirty="0"/>
              <a:t>Sample Session Title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ADDC28C-A970-D2A1-37E2-EACDE2CFEA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12752" y="1796089"/>
            <a:ext cx="1168482" cy="1288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9CBA008-15C0-F792-3DBC-6F8F7A9DB1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92612" y="1784712"/>
            <a:ext cx="2427437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B3664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1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736252-79FC-9D8D-8DBB-06942061FB0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113" y="1752600"/>
            <a:ext cx="1168482" cy="12886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D67933-AB00-3D63-1D50-875315874A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7620" y="1752600"/>
            <a:ext cx="2427437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B3664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2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70A4679-E52E-96D9-8A95-20741158E07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57543" y="3540951"/>
            <a:ext cx="1168482" cy="1288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977CE51-DA52-DE2B-87A6-386651BA55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63286" y="3540951"/>
            <a:ext cx="2427437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B3664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3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AD1B0D5E-5D65-B130-A4D5-9850FDDD334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831877" y="3540951"/>
            <a:ext cx="1168482" cy="12886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Insert Presenter Headshot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05A0585-CFE8-D10A-5B80-577B0ED3B7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37620" y="3540951"/>
            <a:ext cx="2427437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1B3664"/>
                </a:solidFill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US" dirty="0"/>
              <a:t>Presenter 4 Name</a:t>
            </a:r>
          </a:p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391437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EF93AA-68F2-466F-AAD7-8E55A54E2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400"/>
            <a:ext cx="10084279" cy="502919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CC33"/>
              </a:buClr>
              <a:buFont typeface="Arial" panose="020B0604020202020204" pitchFamily="34" charset="0"/>
              <a:buNone/>
              <a:defRPr sz="3200">
                <a:solidFill>
                  <a:srgbClr val="1B3664"/>
                </a:solidFill>
                <a:latin typeface="+mn-lt"/>
              </a:defRPr>
            </a:lvl1pPr>
            <a:lvl2pPr marL="384048" indent="-182880">
              <a:buClr>
                <a:srgbClr val="FFCC33"/>
              </a:buClr>
              <a:buFont typeface="Arial" panose="020B0604020202020204" pitchFamily="34" charset="0"/>
              <a:buChar char="•"/>
              <a:defRPr sz="2800">
                <a:solidFill>
                  <a:srgbClr val="1B3664"/>
                </a:solidFill>
                <a:latin typeface="+mn-lt"/>
              </a:defRPr>
            </a:lvl2pPr>
            <a:lvl3pPr marL="566928" indent="-182880">
              <a:buClr>
                <a:srgbClr val="FFCC33"/>
              </a:buClr>
              <a:buFont typeface="Arial" panose="020B0604020202020204" pitchFamily="34" charset="0"/>
              <a:buChar char="•"/>
              <a:defRPr sz="2400">
                <a:solidFill>
                  <a:srgbClr val="1B3664"/>
                </a:solidFill>
                <a:latin typeface="+mn-lt"/>
              </a:defRPr>
            </a:lvl3pPr>
            <a:lvl4pPr marL="749808" indent="-182880">
              <a:buClr>
                <a:srgbClr val="FFCC33"/>
              </a:buClr>
              <a:buFont typeface="Arial" panose="020B0604020202020204" pitchFamily="34" charset="0"/>
              <a:buChar char="•"/>
              <a:defRPr sz="2000">
                <a:solidFill>
                  <a:srgbClr val="1B3664"/>
                </a:solidFill>
                <a:latin typeface="+mn-lt"/>
              </a:defRPr>
            </a:lvl4pPr>
            <a:lvl5pPr marL="749808" indent="0">
              <a:buClr>
                <a:schemeClr val="accent2"/>
              </a:buClr>
              <a:buFont typeface="Arial" panose="020B0604020202020204" pitchFamily="34" charset="0"/>
              <a:buNone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FD271E-F92C-45E7-AA65-F71534551BD6}"/>
              </a:ext>
            </a:extLst>
          </p:cNvPr>
          <p:cNvCxnSpPr/>
          <p:nvPr userDrawn="1"/>
        </p:nvCxnSpPr>
        <p:spPr>
          <a:xfrm>
            <a:off x="1600200" y="1143000"/>
            <a:ext cx="9966960" cy="0"/>
          </a:xfrm>
          <a:prstGeom prst="line">
            <a:avLst/>
          </a:prstGeom>
          <a:ln w="12700">
            <a:solidFill>
              <a:srgbClr val="FEC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3875E61-AA45-4EB7-BF46-565B706EBE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330203"/>
            <a:ext cx="9966960" cy="7365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D5C85"/>
                </a:solidFill>
                <a:latin typeface="Avenir LT Std 65 Medium" panose="020B0603020203020204" pitchFamily="34" charset="0"/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5pPr>
          </a:lstStyle>
          <a:p>
            <a:pPr lvl="0"/>
            <a:r>
              <a:rPr lang="en-US" dirty="0"/>
              <a:t>Click to edit master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B8471D6-7103-45BB-B677-AE346849B25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653277" y="1316878"/>
            <a:ext cx="4937760" cy="50691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200" dirty="0" smtClean="0">
                <a:solidFill>
                  <a:srgbClr val="1B3664"/>
                </a:solidFill>
                <a:latin typeface="+mn-lt"/>
              </a:defRPr>
            </a:lvl1pPr>
            <a:lvl2pPr marL="384048" indent="-182880">
              <a:buClr>
                <a:srgbClr val="FFCC33"/>
              </a:buClr>
              <a:buFont typeface="Arial" panose="020B0604020202020204" pitchFamily="34" charset="0"/>
              <a:buChar char="•"/>
              <a:defRPr lang="en-US" sz="2800" dirty="0" smtClean="0">
                <a:solidFill>
                  <a:srgbClr val="1B3664"/>
                </a:solidFill>
                <a:latin typeface="+mn-lt"/>
              </a:defRPr>
            </a:lvl2pPr>
            <a:lvl3pPr marL="566928" indent="-182880">
              <a:buClr>
                <a:srgbClr val="FFCC33"/>
              </a:buClr>
              <a:buFont typeface="Arial" panose="020B0604020202020204" pitchFamily="34" charset="0"/>
              <a:buChar char="•"/>
              <a:defRPr lang="en-US" sz="2400" dirty="0" smtClean="0">
                <a:solidFill>
                  <a:srgbClr val="1B3664"/>
                </a:solidFill>
                <a:latin typeface="+mn-lt"/>
              </a:defRPr>
            </a:lvl3pPr>
            <a:lvl4pPr marL="749808" indent="-182880">
              <a:buClr>
                <a:srgbClr val="FFCC33"/>
              </a:buClr>
              <a:buFont typeface="Arial" panose="020B0604020202020204" pitchFamily="34" charset="0"/>
              <a:buChar char="•"/>
              <a:defRPr lang="en-US" sz="2000" dirty="0" smtClean="0">
                <a:solidFill>
                  <a:srgbClr val="1B3664"/>
                </a:solidFill>
                <a:latin typeface="+mn-lt"/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E25A35D-BDFB-4375-AAC1-F60AF08361C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82477" y="1321904"/>
            <a:ext cx="4937760" cy="500775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200" dirty="0" smtClean="0">
                <a:solidFill>
                  <a:srgbClr val="1B3664"/>
                </a:solidFill>
              </a:defRPr>
            </a:lvl1pPr>
            <a:lvl2pPr marL="384048" indent="-182880">
              <a:buClr>
                <a:srgbClr val="FFCC33"/>
              </a:buClr>
              <a:buFont typeface="Arial" panose="020B0604020202020204" pitchFamily="34" charset="0"/>
              <a:buChar char="•"/>
              <a:defRPr lang="en-US" sz="2800" dirty="0" smtClean="0">
                <a:solidFill>
                  <a:srgbClr val="1B3664"/>
                </a:solidFill>
              </a:defRPr>
            </a:lvl2pPr>
            <a:lvl3pPr marL="566928" indent="-182880">
              <a:buClr>
                <a:srgbClr val="FFCC33"/>
              </a:buClr>
              <a:buFont typeface="Arial" panose="020B0604020202020204" pitchFamily="34" charset="0"/>
              <a:buChar char="•"/>
              <a:defRPr lang="en-US" sz="2400" dirty="0" smtClean="0">
                <a:solidFill>
                  <a:srgbClr val="1B3664"/>
                </a:solidFill>
              </a:defRPr>
            </a:lvl3pPr>
            <a:lvl4pPr marL="749808" indent="-182880">
              <a:buClr>
                <a:srgbClr val="FFCC33"/>
              </a:buClr>
              <a:buFont typeface="Arial" panose="020B0604020202020204" pitchFamily="34" charset="0"/>
              <a:buChar char="•"/>
              <a:defRPr lang="en-US" sz="2000" dirty="0" smtClean="0">
                <a:solidFill>
                  <a:srgbClr val="1B3664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7898F6-77B2-46CD-93A6-9559D694C8DE}"/>
              </a:ext>
            </a:extLst>
          </p:cNvPr>
          <p:cNvCxnSpPr/>
          <p:nvPr userDrawn="1"/>
        </p:nvCxnSpPr>
        <p:spPr>
          <a:xfrm>
            <a:off x="1653277" y="1201042"/>
            <a:ext cx="9966960" cy="0"/>
          </a:xfrm>
          <a:prstGeom prst="line">
            <a:avLst/>
          </a:prstGeom>
          <a:ln w="12700">
            <a:solidFill>
              <a:srgbClr val="FEC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BA9B120E-52D5-4E00-ADC0-0F7308AA8550}"/>
              </a:ext>
            </a:extLst>
          </p:cNvPr>
          <p:cNvSpPr txBox="1">
            <a:spLocks/>
          </p:cNvSpPr>
          <p:nvPr userDrawn="1"/>
        </p:nvSpPr>
        <p:spPr>
          <a:xfrm>
            <a:off x="1371600" y="348607"/>
            <a:ext cx="9992340" cy="603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-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enir LT Std 65 Medium"/>
              <a:ea typeface="+mj-ea"/>
              <a:cs typeface="+mj-cs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68AB9A4-F379-4EE3-AFA6-501A6D229F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53277" y="464443"/>
            <a:ext cx="9929123" cy="736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D5C85"/>
                </a:solidFill>
                <a:latin typeface="Avenir LT Std 65 Medium" panose="020B0603020203020204" pitchFamily="34" charset="0"/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5pPr>
          </a:lstStyle>
          <a:p>
            <a:pPr lvl="0"/>
            <a:r>
              <a:rPr lang="en-US" dirty="0"/>
              <a:t>Click to edit master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F70E60-FF74-4B4F-8EE1-5BE6A945DA66}"/>
              </a:ext>
            </a:extLst>
          </p:cNvPr>
          <p:cNvCxnSpPr/>
          <p:nvPr userDrawn="1"/>
        </p:nvCxnSpPr>
        <p:spPr>
          <a:xfrm>
            <a:off x="1600200" y="1143000"/>
            <a:ext cx="9966960" cy="0"/>
          </a:xfrm>
          <a:prstGeom prst="line">
            <a:avLst/>
          </a:prstGeom>
          <a:ln w="12700">
            <a:solidFill>
              <a:srgbClr val="FEC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DC3E6B-04FA-468A-8908-A4C4B99D6E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6764" y="254003"/>
            <a:ext cx="9966959" cy="736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D5C85"/>
                </a:solidFill>
                <a:latin typeface="Avenir LT Std 65 Medium" panose="020B0603020203020204" pitchFamily="34" charset="0"/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5pPr>
          </a:lstStyle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9BB3F5C-5FAA-E553-FAEC-C2BDBBA2073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1616764" y="1295400"/>
            <a:ext cx="9966959" cy="4800600"/>
          </a:xfrm>
          <a:prstGeom prst="rect">
            <a:avLst/>
          </a:prstGeom>
        </p:spPr>
        <p:txBody>
          <a:bodyPr/>
          <a:lstStyle>
            <a:lvl1pPr>
              <a:buClr>
                <a:srgbClr val="FEC64A"/>
              </a:buClr>
              <a:defRPr sz="2400">
                <a:solidFill>
                  <a:srgbClr val="1B3664"/>
                </a:solidFill>
                <a:latin typeface="Avenir LT Std 55 Roman" panose="020B0503020203020204" pitchFamily="34" charset="0"/>
              </a:defRPr>
            </a:lvl1pPr>
          </a:lstStyle>
          <a:p>
            <a:r>
              <a:rPr lang="en-US" dirty="0"/>
              <a:t>Chart Placeholder</a:t>
            </a:r>
          </a:p>
        </p:txBody>
      </p:sp>
    </p:spTree>
    <p:extLst>
      <p:ext uri="{BB962C8B-B14F-4D97-AF65-F5344CB8AC3E}">
        <p14:creationId xmlns:p14="http://schemas.microsoft.com/office/powerpoint/2010/main" val="318087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F70E60-FF74-4B4F-8EE1-5BE6A945DA66}"/>
              </a:ext>
            </a:extLst>
          </p:cNvPr>
          <p:cNvCxnSpPr/>
          <p:nvPr userDrawn="1"/>
        </p:nvCxnSpPr>
        <p:spPr>
          <a:xfrm>
            <a:off x="1600200" y="1219200"/>
            <a:ext cx="9966960" cy="0"/>
          </a:xfrm>
          <a:prstGeom prst="line">
            <a:avLst/>
          </a:prstGeom>
          <a:ln w="12700">
            <a:solidFill>
              <a:srgbClr val="FEC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DC3E6B-04FA-468A-8908-A4C4B99D6E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381000"/>
            <a:ext cx="9677400" cy="736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D5C85"/>
                </a:solidFill>
                <a:latin typeface="Avenir LT Std 65 Medium" panose="020B0603020203020204" pitchFamily="34" charset="0"/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</a:defRPr>
            </a:lvl5pPr>
          </a:lstStyle>
          <a:p>
            <a:pPr lvl="0"/>
            <a:r>
              <a:rPr lang="en-US" dirty="0"/>
              <a:t>Click to edit master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158442-1697-0EA8-2E21-F619526357EF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0D5C85"/>
          </a:solidFill>
          <a:ln>
            <a:solidFill>
              <a:srgbClr val="0D5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62E45"/>
              </a:solidFill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19E89BA8-3E71-70F2-CA99-F492235E73A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26553"/>
            <a:ext cx="999354" cy="405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0C635B-848D-D1D2-9C85-9AB047E1E4AE}"/>
              </a:ext>
            </a:extLst>
          </p:cNvPr>
          <p:cNvSpPr txBox="1"/>
          <p:nvPr userDrawn="1"/>
        </p:nvSpPr>
        <p:spPr>
          <a:xfrm>
            <a:off x="4419600" y="6475511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2024 Annual Conference – Tampa, FL</a:t>
            </a:r>
          </a:p>
        </p:txBody>
      </p:sp>
      <p:pic>
        <p:nvPicPr>
          <p:cNvPr id="6" name="Picture 5" descr="A logo with palm trees and numbers&#10;&#10;Description automatically generated">
            <a:extLst>
              <a:ext uri="{FF2B5EF4-FFF2-40B4-BE49-F238E27FC236}">
                <a16:creationId xmlns:a16="http://schemas.microsoft.com/office/drawing/2014/main" id="{C51B0F2D-998E-8C0E-7B1C-3C16D02D0AD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2401"/>
            <a:ext cx="1254986" cy="19811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5" r:id="rId2"/>
    <p:sldLayoutId id="2147483660" r:id="rId3"/>
    <p:sldLayoutId id="2147483665" r:id="rId4"/>
    <p:sldLayoutId id="2147483666" r:id="rId5"/>
    <p:sldLayoutId id="2147483649" r:id="rId6"/>
    <p:sldLayoutId id="2147483650" r:id="rId7"/>
    <p:sldLayoutId id="2147483663" r:id="rId8"/>
    <p:sldLayoutId id="2147483651" r:id="rId9"/>
    <p:sldLayoutId id="2147483652" r:id="rId10"/>
    <p:sldLayoutId id="2147483661" r:id="rId11"/>
    <p:sldLayoutId id="2147483662" r:id="rId12"/>
    <p:sldLayoutId id="2147483664" r:id="rId13"/>
    <p:sldLayoutId id="2147483669" r:id="rId14"/>
  </p:sldLayoutIdLst>
  <p:txStyles>
    <p:titleStyle>
      <a:lvl1pPr algn="ctr" defTabSz="60958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60958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defTabSz="60958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defTabSz="60958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defTabSz="60958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dawn.g@ti-trust.com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;p11">
            <a:extLst>
              <a:ext uri="{FF2B5EF4-FFF2-40B4-BE49-F238E27FC236}">
                <a16:creationId xmlns:a16="http://schemas.microsoft.com/office/drawing/2014/main" id="{29B3C9D6-2A24-4F14-A738-AB84F56D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" y="6207919"/>
            <a:ext cx="12188825" cy="549275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000000"/>
              </a:buClr>
              <a:buSzPts val="1800"/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FA123504-AB8F-4B4A-8094-F347BCF68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835" y="243410"/>
            <a:ext cx="55778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5400" dirty="0"/>
              <a:t> ESOP FEASIBILITY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6DD02F-5E90-44A6-835C-CD893919A39E}"/>
              </a:ext>
            </a:extLst>
          </p:cNvPr>
          <p:cNvCxnSpPr/>
          <p:nvPr/>
        </p:nvCxnSpPr>
        <p:spPr>
          <a:xfrm>
            <a:off x="2647950" y="1142206"/>
            <a:ext cx="842327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63D3737F-F9AE-473C-8215-346683036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782" y="4419601"/>
            <a:ext cx="32004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buClr>
                <a:srgbClr val="000000"/>
              </a:buClr>
              <a:buSzPts val="1500"/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Chuck Bachman</a:t>
            </a:r>
          </a:p>
          <a:p>
            <a:pPr algn="ctr" eaLnBrk="1" hangingPunct="1">
              <a:buClr>
                <a:srgbClr val="000000"/>
              </a:buClr>
              <a:buSzPts val="1500"/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venir"/>
                <a:cs typeface="Arial" panose="020B0604020202020204" pitchFamily="34" charset="0"/>
                <a:sym typeface="Avenir"/>
              </a:rPr>
              <a:t>Menke &amp; Associates, Inc.</a:t>
            </a:r>
          </a:p>
          <a:p>
            <a:pPr algn="ctr" eaLnBrk="1" hangingPunct="1">
              <a:buClr>
                <a:srgbClr val="000000"/>
              </a:buClr>
              <a:buSzPts val="1500"/>
              <a:buFont typeface="Arial" panose="020B0604020202020204" pitchFamily="34" charset="0"/>
              <a:buNone/>
            </a:pPr>
            <a:endParaRPr lang="en-US" altLang="en-US" sz="1400" dirty="0">
              <a:solidFill>
                <a:srgbClr val="002060"/>
              </a:solidFill>
              <a:latin typeface="Avenir"/>
              <a:cs typeface="Arial" panose="020B0604020202020204" pitchFamily="34" charset="0"/>
              <a:sym typeface="Avenir"/>
            </a:endParaRPr>
          </a:p>
          <a:p>
            <a:pPr algn="ctr" eaLnBrk="1" hangingPunct="1">
              <a:buClr>
                <a:srgbClr val="000000"/>
              </a:buClr>
              <a:buSzPts val="1500"/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rgbClr val="002060"/>
                </a:solidFill>
                <a:latin typeface="Avenir"/>
                <a:cs typeface="Arial" panose="020B0604020202020204" pitchFamily="34" charset="0"/>
                <a:sym typeface="Avenir"/>
              </a:rPr>
              <a:t>cbachman@menke.com</a:t>
            </a:r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Google Shape;62;p14">
            <a:extLst>
              <a:ext uri="{FF2B5EF4-FFF2-40B4-BE49-F238E27FC236}">
                <a16:creationId xmlns:a16="http://schemas.microsoft.com/office/drawing/2014/main" id="{6C37811F-DB51-4ABE-8DF4-425DC266E75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50" y="6330156"/>
            <a:ext cx="750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he Menke Group">
            <a:extLst>
              <a:ext uri="{FF2B5EF4-FFF2-40B4-BE49-F238E27FC236}">
                <a16:creationId xmlns:a16="http://schemas.microsoft.com/office/drawing/2014/main" id="{2268D4E3-1896-44F1-97BD-C3A69F49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49" y="5188358"/>
            <a:ext cx="4114800" cy="73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F15D0D85-B9B4-4825-A845-5797AD6EC6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189" y="1909081"/>
            <a:ext cx="1776412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2AABC2F-35A9-93A5-5EB2-AF5D47630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613" y="5151121"/>
            <a:ext cx="1497673" cy="49714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053E394-0C62-81CD-36BA-5DF2055335A9}"/>
              </a:ext>
            </a:extLst>
          </p:cNvPr>
          <p:cNvSpPr/>
          <p:nvPr/>
        </p:nvSpPr>
        <p:spPr>
          <a:xfrm>
            <a:off x="3050613" y="4344935"/>
            <a:ext cx="286074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Dawn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Goestenkors</a:t>
            </a: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A5D9BFB-CC6A-189A-1174-6D5CE7A04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188" y="1868794"/>
            <a:ext cx="1921998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7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A0CEC1-5F7D-A352-EBAE-B031D4D66CB8}"/>
              </a:ext>
            </a:extLst>
          </p:cNvPr>
          <p:cNvSpPr txBox="1"/>
          <p:nvPr/>
        </p:nvSpPr>
        <p:spPr>
          <a:xfrm>
            <a:off x="2438400" y="228600"/>
            <a:ext cx="8106899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00" dirty="0"/>
              <a:t>Part III. VALUATION PROCESS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117F241-853E-0504-D12B-0E28410CE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2514600"/>
            <a:ext cx="5381625" cy="3028950"/>
          </a:xfrm>
          <a:prstGeom prst="rect">
            <a:avLst/>
          </a:prstGeom>
        </p:spPr>
      </p:pic>
      <p:pic>
        <p:nvPicPr>
          <p:cNvPr id="6" name="Picture 2" descr="How to Spend a Million Dollars. Our first million-dollar revenue year… | by  She's the First | Firsthand Experience | Medium">
            <a:extLst>
              <a:ext uri="{FF2B5EF4-FFF2-40B4-BE49-F238E27FC236}">
                <a16:creationId xmlns:a16="http://schemas.microsoft.com/office/drawing/2014/main" id="{05A49A7C-27AF-CF34-C1D0-4B39DA938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19400"/>
            <a:ext cx="300196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08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4F827B-7E2D-43B9-962C-96BBFFBD6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Guidance for Trustees in Selection of Valuation Advisor, -per Various DOL Process Agreements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Trustee should thoroughly vet potential financial advisors to determine if they are qualified and approved to use</a:t>
            </a:r>
          </a:p>
          <a:p>
            <a:pPr marL="384048" lvl="2" indent="0">
              <a:buClrTx/>
              <a:buNone/>
            </a:pPr>
            <a:r>
              <a:rPr lang="en-US" dirty="0">
                <a:solidFill>
                  <a:schemeClr val="tx1"/>
                </a:solidFill>
              </a:rPr>
              <a:t>	-Some trustees do this with each engagement while others due this as an annual process for all advisors  </a:t>
            </a:r>
          </a:p>
          <a:p>
            <a:pPr lvl="2">
              <a:buClrTx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Trustee as part of that process collects information from each financial advisor including: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	-The firms experience valuing ESOP companies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	-Professional affiliations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	-Internal controls for issuance of a valuation report and opinions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	-Sample valuation report for review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	-References  </a:t>
            </a:r>
          </a:p>
          <a:p>
            <a:pPr>
              <a:buClrTx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a trustee approves a list of financial advisors when they are selecting an advisor for a potential engagement they consider who is the best fit based on items such as: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	-Past client experience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	-Industry experience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	-Location</a:t>
            </a:r>
          </a:p>
          <a:p>
            <a:pPr>
              <a:buClrTx/>
            </a:pPr>
            <a:r>
              <a:rPr lang="en-US" dirty="0">
                <a:solidFill>
                  <a:schemeClr val="tx1"/>
                </a:solidFill>
              </a:rPr>
              <a:t>	-Capacity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A663B-E5DC-4DE2-AD14-146519586B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Engage the Independent ESOP Appraiser</a:t>
            </a:r>
          </a:p>
        </p:txBody>
      </p:sp>
    </p:spTree>
    <p:extLst>
      <p:ext uri="{BB962C8B-B14F-4D97-AF65-F5344CB8AC3E}">
        <p14:creationId xmlns:p14="http://schemas.microsoft.com/office/powerpoint/2010/main" val="356342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051D3B-491F-4797-8253-85E2A4F53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Develop defensible fair market value range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Post-Transaction Cash Flow Analysis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Analyze and assist Trustee in negotiating all deal terms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Analyze the benefit to ESOP participants (ESOP loan terms)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Provide 2 key deliverables to the Trustee regarding value and the terms of the deal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995C3-F6D6-4799-AE9B-DAFB46ACD7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Financial Advisor Role – Advisor to Trustee</a:t>
            </a:r>
          </a:p>
        </p:txBody>
      </p:sp>
    </p:spTree>
    <p:extLst>
      <p:ext uri="{BB962C8B-B14F-4D97-AF65-F5344CB8AC3E}">
        <p14:creationId xmlns:p14="http://schemas.microsoft.com/office/powerpoint/2010/main" val="1261035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9F9295-0D00-4044-AA35-CE8952821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In the capacity of advisor to the Trustee (buy-side), providing key advice on all matters that the Trustee will negotiate with the Selling Shareholder(s)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2900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900" b="1" i="1" u="sng" dirty="0">
                <a:solidFill>
                  <a:schemeClr val="tx1"/>
                </a:solidFill>
              </a:rPr>
              <a:t>Key Skillsets:</a:t>
            </a:r>
          </a:p>
          <a:p>
            <a:pPr>
              <a:buClrTx/>
            </a:pPr>
            <a:endParaRPr lang="en-US" sz="2900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Valuation, valuation, valuation….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2900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Understanding terms of a deal beyond the valuation (terms applicable in an ESOP or non-ESOP sale)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2900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Communication – written and verbal (all Buy-side and Sell-side members)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2900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Ability to work with Sell-Side Team to navigate and assist the Trustee in negotiating a deal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2900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Ability to be responsive in a fast-paced transaction environment to meet transaction milestones/deadline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365E2-E7CA-466B-B6EE-F2481E541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Financial Advisor Role – Advisor to Trustee</a:t>
            </a:r>
          </a:p>
        </p:txBody>
      </p:sp>
    </p:spTree>
    <p:extLst>
      <p:ext uri="{BB962C8B-B14F-4D97-AF65-F5344CB8AC3E}">
        <p14:creationId xmlns:p14="http://schemas.microsoft.com/office/powerpoint/2010/main" val="403332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FEA7A0AA-5761-4607-8696-E0DBC2A95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8229600" cy="56153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E7208B-6AE7-678A-E474-3C94897B6F86}"/>
              </a:ext>
            </a:extLst>
          </p:cNvPr>
          <p:cNvSpPr txBox="1"/>
          <p:nvPr/>
        </p:nvSpPr>
        <p:spPr>
          <a:xfrm>
            <a:off x="4267200" y="31929"/>
            <a:ext cx="376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Part IV. TIMELINE</a:t>
            </a:r>
          </a:p>
        </p:txBody>
      </p:sp>
    </p:spTree>
    <p:extLst>
      <p:ext uri="{BB962C8B-B14F-4D97-AF65-F5344CB8AC3E}">
        <p14:creationId xmlns:p14="http://schemas.microsoft.com/office/powerpoint/2010/main" val="428920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90E53A-070B-F1EA-001E-77203D21C083}"/>
              </a:ext>
            </a:extLst>
          </p:cNvPr>
          <p:cNvSpPr txBox="1"/>
          <p:nvPr/>
        </p:nvSpPr>
        <p:spPr>
          <a:xfrm>
            <a:off x="3200400" y="205383"/>
            <a:ext cx="585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Part V.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Tax Benefits</a:t>
            </a: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A85FCFB7-D365-022E-BCB9-2FD7E4DE1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3999"/>
            <a:ext cx="8610600" cy="444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BD05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es-MX" sz="3200" b="0" i="0" u="none" strike="noStrike" kern="0" cap="none" spc="0" normalizeH="0" baseline="0" noProof="0" dirty="0">
              <a:ln>
                <a:noFill/>
              </a:ln>
              <a:solidFill>
                <a:srgbClr val="FFFAE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/>
            </a:pPr>
            <a:r>
              <a:rPr lang="en-US" sz="3200" u="sng" kern="0" dirty="0">
                <a:latin typeface="Calibri" panose="020F0502020204030204" pitchFamily="34" charset="0"/>
                <a:cs typeface="Calibri" panose="020F0502020204030204" pitchFamily="34" charset="0"/>
              </a:rPr>
              <a:t>Corporate Taxes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: Pre-tax dollars used to buy out owners (C corp or S Corp)</a:t>
            </a:r>
          </a:p>
          <a:p>
            <a:pPr marL="514350" marR="0" lvl="0" indent="-5143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/>
            </a:pPr>
            <a:endParaRPr 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/>
            </a:pPr>
            <a:endParaRPr kumimoji="0" lang="en-US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/>
              <a:tabLst/>
              <a:defRPr/>
            </a:pPr>
            <a:r>
              <a:rPr lang="en-US" sz="3200" u="sng" kern="0" dirty="0">
                <a:latin typeface="Calibri" panose="020F0502020204030204" pitchFamily="34" charset="0"/>
                <a:cs typeface="Calibri" panose="020F0502020204030204" pitchFamily="34" charset="0"/>
              </a:rPr>
              <a:t>Personal Taxes</a:t>
            </a: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: No capital gains if Section 1042 election (C corp only)</a:t>
            </a:r>
            <a:endParaRPr kumimoji="0" lang="es-MX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es-MX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367A79-7188-4B8D-4C8D-9E9521C0935D}"/>
              </a:ext>
            </a:extLst>
          </p:cNvPr>
          <p:cNvCxnSpPr>
            <a:cxnSpLocks/>
          </p:cNvCxnSpPr>
          <p:nvPr/>
        </p:nvCxnSpPr>
        <p:spPr>
          <a:xfrm>
            <a:off x="152400" y="1219200"/>
            <a:ext cx="12192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72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CD75867-1755-6418-AEB6-0DC393A25BA1}"/>
              </a:ext>
            </a:extLst>
          </p:cNvPr>
          <p:cNvSpPr txBox="1">
            <a:spLocks noChangeArrowheads="1"/>
          </p:cNvSpPr>
          <p:nvPr/>
        </p:nvSpPr>
        <p:spPr>
          <a:xfrm>
            <a:off x="2899569" y="135608"/>
            <a:ext cx="9144000" cy="1276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en-US" sz="4800" b="1" dirty="0"/>
              <a:t>ESOP Purchase  vs</a:t>
            </a:r>
            <a:r>
              <a:rPr lang="es-MX" altLang="en-US" sz="4800" b="1" dirty="0"/>
              <a:t>.</a:t>
            </a:r>
            <a:r>
              <a:rPr lang="en-US" altLang="en-US" sz="4800" b="1" dirty="0"/>
              <a:t>  Shareholder Agreement (Redemption)</a:t>
            </a:r>
            <a:br>
              <a:rPr lang="en-US" altLang="en-US" b="1" dirty="0"/>
            </a:br>
            <a:endParaRPr lang="en-US" altLang="en-US" sz="3000" b="1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C724C6A-3657-E20A-01A8-6314B757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271838"/>
            <a:ext cx="3194050" cy="736600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b="0" dirty="0">
                <a:solidFill>
                  <a:srgbClr val="000000"/>
                </a:solidFill>
              </a:rPr>
              <a:t>ESOP purchase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61AEC4-0136-1448-4A55-25D5DCED5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06" y="3237513"/>
            <a:ext cx="2152650" cy="7366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100000">
                <a:srgbClr val="D1C39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 anchorCtr="1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b="0" dirty="0">
                <a:solidFill>
                  <a:srgbClr val="000000"/>
                </a:solidFill>
              </a:rPr>
              <a:t>$ </a:t>
            </a:r>
            <a:r>
              <a:rPr lang="es-MX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>
                <a:solidFill>
                  <a:srgbClr val="000000"/>
                </a:solidFill>
              </a:rPr>
              <a:t>600,000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B6084-12FF-716F-CFB7-5F5C98A54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393" y="3251974"/>
            <a:ext cx="2136775" cy="7366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100000">
                <a:srgbClr val="D1C39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 anchorCtr="1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b="0" dirty="0">
                <a:solidFill>
                  <a:srgbClr val="000000"/>
                </a:solidFill>
              </a:rPr>
              <a:t>$1,000,000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DE199D-0478-1D8C-BD2E-1C9B151ED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279900"/>
            <a:ext cx="3194050" cy="736600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b="0" dirty="0">
                <a:solidFill>
                  <a:srgbClr val="000000"/>
                </a:solidFill>
              </a:rPr>
              <a:t>Redemption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56D64-601F-948F-B5C2-5EFB3E6D9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349" y="4243249"/>
            <a:ext cx="2695564" cy="7366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100000">
                <a:srgbClr val="D1C39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 anchorCtr="1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b="0" dirty="0">
                <a:solidFill>
                  <a:srgbClr val="000000"/>
                </a:solidFill>
              </a:rPr>
              <a:t>$1,000,000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A4E8520-5D6B-DC34-E240-17268088C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95" y="2315429"/>
            <a:ext cx="20569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u="sng" dirty="0">
                <a:solidFill>
                  <a:schemeClr val="tx2"/>
                </a:solidFill>
              </a:rPr>
              <a:t>Stock Price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25ECBB9-7E4F-9FE4-5904-AFEF6EB5D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06" y="2334613"/>
            <a:ext cx="269556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u="sng" dirty="0">
                <a:solidFill>
                  <a:schemeClr val="tx2"/>
                </a:solidFill>
              </a:rPr>
              <a:t>After</a:t>
            </a:r>
            <a:r>
              <a:rPr lang="es-MX" altLang="en-US" sz="3000" u="sng" dirty="0">
                <a:solidFill>
                  <a:schemeClr val="tx2"/>
                </a:solidFill>
              </a:rPr>
              <a:t>-t</a:t>
            </a:r>
            <a:r>
              <a:rPr lang="en-US" altLang="en-US" sz="3000" u="sng" dirty="0">
                <a:solidFill>
                  <a:schemeClr val="tx2"/>
                </a:solidFill>
              </a:rPr>
              <a:t>ax Cost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508E7FE-720F-277B-4F0E-8D88C47ED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356" y="4243249"/>
            <a:ext cx="2152650" cy="7366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100000">
                <a:srgbClr val="D1C39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 anchorCtr="1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000" b="0" dirty="0">
                <a:solidFill>
                  <a:srgbClr val="000000"/>
                </a:solidFill>
              </a:rPr>
              <a:t>$1,000,000</a:t>
            </a:r>
          </a:p>
        </p:txBody>
      </p:sp>
    </p:spTree>
    <p:extLst>
      <p:ext uri="{BB962C8B-B14F-4D97-AF65-F5344CB8AC3E}">
        <p14:creationId xmlns:p14="http://schemas.microsoft.com/office/powerpoint/2010/main" val="313838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F78A40-3687-C84E-1A19-BA85D51FF1DC}"/>
              </a:ext>
            </a:extLst>
          </p:cNvPr>
          <p:cNvSpPr txBox="1">
            <a:spLocks noChangeArrowheads="1"/>
          </p:cNvSpPr>
          <p:nvPr/>
        </p:nvSpPr>
        <p:spPr>
          <a:xfrm>
            <a:off x="2055813" y="55564"/>
            <a:ext cx="9144000" cy="1097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“Double Duty for the Dollar”</a:t>
            </a:r>
            <a:b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3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1FF3E-3E5F-C435-FABC-C54D1B8A4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091" y="1882270"/>
            <a:ext cx="3781425" cy="736600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rgbClr val="000000"/>
                </a:solidFill>
              </a:rPr>
              <a:t>401(k)  contribution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EEAFF-1FAD-A51C-029A-179AB6E60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138" y="1902889"/>
            <a:ext cx="2152650" cy="736600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b="0" dirty="0">
                <a:solidFill>
                  <a:srgbClr val="000000"/>
                </a:solidFill>
              </a:rPr>
              <a:t>  $ </a:t>
            </a:r>
            <a:r>
              <a:rPr lang="es-MX" altLang="en-US" sz="2600" b="0" dirty="0">
                <a:solidFill>
                  <a:srgbClr val="000000"/>
                </a:solidFill>
              </a:rPr>
              <a:t> </a:t>
            </a:r>
            <a:r>
              <a:rPr lang="en-US" altLang="en-US" sz="2600" b="0" dirty="0">
                <a:solidFill>
                  <a:srgbClr val="000000"/>
                </a:solidFill>
              </a:rPr>
              <a:t>600,000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67DF2-F255-10B0-160C-E354B0A58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737" y="1861571"/>
            <a:ext cx="2136775" cy="736600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b="0" dirty="0">
                <a:solidFill>
                  <a:srgbClr val="000000"/>
                </a:solidFill>
              </a:rPr>
              <a:t>$1,000,000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2FAB51-725F-56D4-6234-C2B277AC7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009" y="2820577"/>
            <a:ext cx="3779837" cy="736600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b="0" dirty="0">
                <a:solidFill>
                  <a:srgbClr val="000000"/>
                </a:solidFill>
              </a:rPr>
              <a:t>Redemption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2B847-623C-E199-E140-D5AF58808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9363" y="2954899"/>
            <a:ext cx="2152650" cy="736600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b="0" dirty="0">
                <a:solidFill>
                  <a:srgbClr val="000000"/>
                </a:solidFill>
              </a:rPr>
              <a:t>$</a:t>
            </a:r>
            <a:r>
              <a:rPr lang="en-US" altLang="en-US" sz="2600" b="0" u="sng" dirty="0">
                <a:solidFill>
                  <a:srgbClr val="000000"/>
                </a:solidFill>
              </a:rPr>
              <a:t>1,000,000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E4ABD2-EFCC-2506-7C39-41671C9EE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38" y="1174114"/>
            <a:ext cx="1349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u="sng" dirty="0">
                <a:solidFill>
                  <a:schemeClr val="tx2"/>
                </a:solidFill>
              </a:rPr>
              <a:t>Amount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DD207-B7EC-F594-A50A-EF26E073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8989" y="1174114"/>
            <a:ext cx="2227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u="sng" dirty="0">
                <a:solidFill>
                  <a:schemeClr val="tx2"/>
                </a:solidFill>
              </a:rPr>
              <a:t>After-tax Cost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00CDEB-E40B-27BF-0E28-8E9A38D57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737" y="2925154"/>
            <a:ext cx="2152650" cy="736600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100000">
                <a:srgbClr val="FFEFD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b="0" dirty="0">
                <a:solidFill>
                  <a:srgbClr val="000000"/>
                </a:solidFill>
              </a:rPr>
              <a:t>$</a:t>
            </a:r>
            <a:r>
              <a:rPr lang="en-US" altLang="en-US" sz="2600" b="0" u="sng" dirty="0">
                <a:solidFill>
                  <a:srgbClr val="000000"/>
                </a:solidFill>
              </a:rPr>
              <a:t>1,000,000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426C5E-491B-0C77-DF75-2E5EC8583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50" y="1173364"/>
            <a:ext cx="4615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u="sng" dirty="0">
                <a:solidFill>
                  <a:srgbClr val="FF0000"/>
                </a:solidFill>
              </a:rPr>
              <a:t>1. Buy/Sell Agreement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E21A9-D405-437B-61C2-020AFAA4A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515" y="3755893"/>
            <a:ext cx="3779837" cy="7366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100000">
                <a:srgbClr val="D1C39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0" dirty="0">
                <a:solidFill>
                  <a:srgbClr val="000000"/>
                </a:solidFill>
              </a:rPr>
              <a:t>                        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b="0" dirty="0">
                <a:solidFill>
                  <a:srgbClr val="000000"/>
                </a:solidFill>
              </a:rPr>
              <a:t>Total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27F490-D8CD-E024-A531-7CA2E829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9298" y="3861071"/>
            <a:ext cx="2152650" cy="7366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100000">
                <a:srgbClr val="D1C39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</a:rPr>
              <a:t>$1,600,000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957BA5-7B63-8173-BC03-4F0EDF0BA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794083"/>
            <a:ext cx="2152650" cy="73660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100000">
                <a:srgbClr val="D1C39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b="0" dirty="0">
                <a:solidFill>
                  <a:srgbClr val="000000"/>
                </a:solidFill>
              </a:rPr>
              <a:t>$2,000,000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65F848-6F2F-5597-FF3A-B680D0EE8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50" y="4729053"/>
            <a:ext cx="33385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u="sng" dirty="0">
                <a:solidFill>
                  <a:srgbClr val="FF0000"/>
                </a:solidFill>
              </a:rPr>
              <a:t>2.ESOP Approach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25FB27-B3E6-63F0-4D20-A525E7C7A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614" y="5469644"/>
            <a:ext cx="4389120" cy="736600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50000">
                <a:srgbClr val="FFEFD1"/>
              </a:gs>
              <a:gs pos="100000">
                <a:srgbClr val="D1C39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b="0" dirty="0">
                <a:solidFill>
                  <a:srgbClr val="000000"/>
                </a:solidFill>
              </a:rPr>
              <a:t>ESOP Contribution &amp; Purchase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CD93D1-7AE6-AA48-FE52-98C6879C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163" y="5398665"/>
            <a:ext cx="2152650" cy="736600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50000">
                <a:srgbClr val="FFEFD1"/>
              </a:gs>
              <a:gs pos="100000">
                <a:srgbClr val="D1C39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b="0" dirty="0">
                <a:solidFill>
                  <a:srgbClr val="000000"/>
                </a:solidFill>
              </a:rPr>
              <a:t>$</a:t>
            </a:r>
            <a:r>
              <a:rPr lang="es-MX" altLang="en-US" sz="2600" b="0" dirty="0">
                <a:solidFill>
                  <a:srgbClr val="000000"/>
                </a:solidFill>
              </a:rPr>
              <a:t>  </a:t>
            </a:r>
            <a:r>
              <a:rPr lang="en-US" altLang="en-US" sz="2600" dirty="0">
                <a:solidFill>
                  <a:srgbClr val="000000"/>
                </a:solidFill>
              </a:rPr>
              <a:t>600,000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63D8A3-DFE6-ABCE-F11D-A2F496DAC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66600"/>
            <a:ext cx="2152650" cy="736600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50000">
                <a:srgbClr val="FFEFD1"/>
              </a:gs>
              <a:gs pos="100000">
                <a:srgbClr val="D1C39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8F7D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BD05"/>
              </a:buClr>
              <a:buFont typeface="Webdings" panose="05030102010509060703" pitchFamily="18" charset="2"/>
              <a:defRPr sz="21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600" b="0" dirty="0">
                <a:solidFill>
                  <a:srgbClr val="000000"/>
                </a:solidFill>
              </a:rPr>
              <a:t>$1,000,000</a:t>
            </a:r>
          </a:p>
        </p:txBody>
      </p:sp>
    </p:spTree>
    <p:extLst>
      <p:ext uri="{BB962C8B-B14F-4D97-AF65-F5344CB8AC3E}">
        <p14:creationId xmlns:p14="http://schemas.microsoft.com/office/powerpoint/2010/main" val="378882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721331-6AC0-F4B5-C639-B2B769396893}"/>
              </a:ext>
            </a:extLst>
          </p:cNvPr>
          <p:cNvSpPr txBox="1">
            <a:spLocks/>
          </p:cNvSpPr>
          <p:nvPr/>
        </p:nvSpPr>
        <p:spPr>
          <a:xfrm>
            <a:off x="1905000" y="2317997"/>
            <a:ext cx="8382000" cy="43243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Company must be a C Corp for now (change in the law starting in 2028)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ESOP must own 30% after the transaction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Seller must reinvest in “Qualified Replacement Property” (QRP) = U.S Companies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Requirements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E803A4-2FB2-959B-BB9A-F45C4A0B8BB2}"/>
              </a:ext>
            </a:extLst>
          </p:cNvPr>
          <p:cNvSpPr txBox="1">
            <a:spLocks/>
          </p:cNvSpPr>
          <p:nvPr/>
        </p:nvSpPr>
        <p:spPr>
          <a:xfrm>
            <a:off x="1143000" y="453118"/>
            <a:ext cx="9144000" cy="12763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Section 1042 Requirements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A58D35-0BB0-835C-FAE0-7F34546185E8}"/>
              </a:ext>
            </a:extLst>
          </p:cNvPr>
          <p:cNvCxnSpPr>
            <a:cxnSpLocks/>
          </p:cNvCxnSpPr>
          <p:nvPr/>
        </p:nvCxnSpPr>
        <p:spPr>
          <a:xfrm>
            <a:off x="1524000" y="1447800"/>
            <a:ext cx="106680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232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2DB2F68-4404-18BA-BDCB-6CA92EFB5D37}"/>
              </a:ext>
            </a:extLst>
          </p:cNvPr>
          <p:cNvSpPr txBox="1">
            <a:spLocks/>
          </p:cNvSpPr>
          <p:nvPr/>
        </p:nvSpPr>
        <p:spPr>
          <a:xfrm>
            <a:off x="1981200" y="1981200"/>
            <a:ext cx="4898495" cy="4206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Any “U.S.” corporation, public or private</a:t>
            </a:r>
          </a:p>
          <a:p>
            <a:pPr marL="0" indent="0">
              <a:spcBef>
                <a:spcPts val="1800"/>
              </a:spcBef>
              <a:buNone/>
            </a:pP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Equity or debt securities</a:t>
            </a:r>
          </a:p>
          <a:p>
            <a:pPr>
              <a:spcBef>
                <a:spcPts val="1800"/>
              </a:spcBef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Passive investments, gov’t securities, and mutual funds don’t qualify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80C7B440-22EC-37D9-62AC-282CE07EE13D}"/>
              </a:ext>
            </a:extLst>
          </p:cNvPr>
          <p:cNvSpPr txBox="1">
            <a:spLocks/>
          </p:cNvSpPr>
          <p:nvPr/>
        </p:nvSpPr>
        <p:spPr>
          <a:xfrm>
            <a:off x="1838849" y="293141"/>
            <a:ext cx="7680960" cy="1097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Section 1042 “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Qualified Replacement Property” (QRP)</a:t>
            </a:r>
          </a:p>
        </p:txBody>
      </p:sp>
      <p:pic>
        <p:nvPicPr>
          <p:cNvPr id="4" name="Picture 3" descr="C:\Users\DTota\Desktop\Flag_American_iStock_000000932017Large.jpg">
            <a:extLst>
              <a:ext uri="{FF2B5EF4-FFF2-40B4-BE49-F238E27FC236}">
                <a16:creationId xmlns:a16="http://schemas.microsoft.com/office/drawing/2014/main" id="{8287206E-6587-1E94-0CFD-DB10BC001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73" y="2079374"/>
            <a:ext cx="3376511" cy="2370592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4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378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04A17-C1A4-FCE9-F0E8-924F13129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85" y="2174852"/>
            <a:ext cx="5055341" cy="3776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6898E5-1E27-4F52-7194-8721482E84B2}"/>
              </a:ext>
            </a:extLst>
          </p:cNvPr>
          <p:cNvSpPr txBox="1"/>
          <p:nvPr/>
        </p:nvSpPr>
        <p:spPr>
          <a:xfrm>
            <a:off x="1981200" y="381000"/>
            <a:ext cx="9192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Part VI. Financing: How Do I Pay For It?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378146-C965-A473-E378-2B30824E66DB}"/>
              </a:ext>
            </a:extLst>
          </p:cNvPr>
          <p:cNvCxnSpPr>
            <a:cxnSpLocks/>
          </p:cNvCxnSpPr>
          <p:nvPr/>
        </p:nvCxnSpPr>
        <p:spPr>
          <a:xfrm>
            <a:off x="1600200" y="137160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983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09F605-E032-683A-BFA2-75C7C53B4D40}"/>
              </a:ext>
            </a:extLst>
          </p:cNvPr>
          <p:cNvSpPr txBox="1"/>
          <p:nvPr/>
        </p:nvSpPr>
        <p:spPr>
          <a:xfrm>
            <a:off x="3276600" y="533400"/>
            <a:ext cx="6851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ESOP Financing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A66E5-F5D3-05D8-BFBA-5117613CE42F}"/>
              </a:ext>
            </a:extLst>
          </p:cNvPr>
          <p:cNvSpPr txBox="1"/>
          <p:nvPr/>
        </p:nvSpPr>
        <p:spPr>
          <a:xfrm>
            <a:off x="2514600" y="2514604"/>
            <a:ext cx="868680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3200" dirty="0"/>
              <a:t> Bank or other financial Institution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3200" dirty="0"/>
              <a:t> Seller Financing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3200" dirty="0"/>
              <a:t> Company Cash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3200" dirty="0"/>
              <a:t> Combination of the above</a:t>
            </a:r>
          </a:p>
        </p:txBody>
      </p:sp>
    </p:spTree>
    <p:extLst>
      <p:ext uri="{BB962C8B-B14F-4D97-AF65-F5344CB8AC3E}">
        <p14:creationId xmlns:p14="http://schemas.microsoft.com/office/powerpoint/2010/main" val="2308562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D61EB-7FC9-A926-283E-3B12953D5F8E}"/>
              </a:ext>
            </a:extLst>
          </p:cNvPr>
          <p:cNvSpPr txBox="1">
            <a:spLocks/>
          </p:cNvSpPr>
          <p:nvPr/>
        </p:nvSpPr>
        <p:spPr>
          <a:xfrm>
            <a:off x="1859910" y="2121783"/>
            <a:ext cx="8472179" cy="4338002"/>
          </a:xfrm>
          <a:prstGeom prst="rect">
            <a:avLst/>
          </a:prstGeom>
        </p:spPr>
        <p:txBody>
          <a:bodyPr/>
          <a:lstStyle>
            <a:lvl1pPr marL="314325" indent="-28694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80000"/>
              <a:buFont typeface="Arial" panose="020B0604020202020204" pitchFamily="34" charset="0"/>
              <a:buChar char="•"/>
              <a:defRPr sz="225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1pPr>
            <a:lvl2pPr marL="541735" indent="-2047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90000"/>
              <a:buFont typeface="Arial" panose="020B0604020202020204" pitchFamily="34" charset="0"/>
              <a:buChar char="•"/>
              <a:defRPr sz="195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2pPr>
            <a:lvl3pPr marL="753666" indent="-19169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85000"/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3pPr>
            <a:lvl4pPr marL="959644" indent="-17740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90000"/>
              <a:buFont typeface="Arial" panose="020B0604020202020204" pitchFamily="34" charset="0"/>
              <a:buChar char="•"/>
              <a:defRPr sz="150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4pPr>
            <a:lvl5pPr marL="1116806" indent="-1369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5pPr>
            <a:lvl6pPr marL="127558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4772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84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Most major financial institutions welcome the idea lending to ESOP owned companies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ESOP companies tend to more stable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Cash flow is better – tax deduction for interest AND PRINCIPAL on the loan value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6186F5-A1C9-4B5D-0CD4-AC337D0FB490}"/>
              </a:ext>
            </a:extLst>
          </p:cNvPr>
          <p:cNvSpPr txBox="1">
            <a:spLocks/>
          </p:cNvSpPr>
          <p:nvPr/>
        </p:nvSpPr>
        <p:spPr>
          <a:xfrm>
            <a:off x="2667000" y="558940"/>
            <a:ext cx="4023360" cy="744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Bank Lenders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7831F0-5883-BD43-C7C3-387961FD6EE2}"/>
              </a:ext>
            </a:extLst>
          </p:cNvPr>
          <p:cNvCxnSpPr>
            <a:cxnSpLocks/>
          </p:cNvCxnSpPr>
          <p:nvPr/>
        </p:nvCxnSpPr>
        <p:spPr>
          <a:xfrm>
            <a:off x="1600200" y="1905000"/>
            <a:ext cx="105918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">
            <a:extLst>
              <a:ext uri="{FF2B5EF4-FFF2-40B4-BE49-F238E27FC236}">
                <a16:creationId xmlns:a16="http://schemas.microsoft.com/office/drawing/2014/main" id="{627E0DF9-84BC-8511-436F-3F24C392869E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173743"/>
            <a:ext cx="2463800" cy="1514475"/>
            <a:chOff x="3216" y="528"/>
            <a:chExt cx="1695" cy="973"/>
          </a:xfrm>
        </p:grpSpPr>
        <p:graphicFrame>
          <p:nvGraphicFramePr>
            <p:cNvPr id="7" name="Object 3">
              <a:hlinkClick r:id="" action="ppaction://ole?verb=0"/>
              <a:extLst>
                <a:ext uri="{FF2B5EF4-FFF2-40B4-BE49-F238E27FC236}">
                  <a16:creationId xmlns:a16="http://schemas.microsoft.com/office/drawing/2014/main" id="{3A168B53-368E-15F7-0836-5F877688803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216" y="528"/>
            <a:ext cx="1695" cy="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lipArt" r:id="rId3" imgW="5738813" imgH="4030663" progId="">
                    <p:embed/>
                  </p:oleObj>
                </mc:Choice>
                <mc:Fallback>
                  <p:oleObj name="ClipArt" r:id="rId3" imgW="5738813" imgH="4030663" progId="">
                    <p:embed/>
                    <p:pic>
                      <p:nvPicPr>
                        <p:cNvPr id="7" name="Object 3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3A168B53-368E-15F7-0836-5F8776888037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528"/>
                          <a:ext cx="1695" cy="9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42AEF418-9B52-BDEA-EE4E-38F72F40E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8" y="623"/>
              <a:ext cx="37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1140"/>
                </a:buClr>
                <a:buFont typeface="Wingdings" pitchFamily="2" charset="2"/>
                <a:buChar char="Ø"/>
                <a:defRPr sz="2800">
                  <a:solidFill>
                    <a:srgbClr val="002B5C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1140"/>
                </a:buClr>
                <a:buFont typeface="Wingdings" pitchFamily="2" charset="2"/>
                <a:buChar char="Ø"/>
                <a:defRPr sz="2400">
                  <a:solidFill>
                    <a:srgbClr val="002B5C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1140"/>
                </a:buClr>
                <a:buFont typeface="Wingdings" pitchFamily="2" charset="2"/>
                <a:buChar char="Ø"/>
                <a:defRPr sz="2000">
                  <a:solidFill>
                    <a:srgbClr val="002B5C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1140"/>
                </a:buClr>
                <a:buFont typeface="Wingdings" pitchFamily="2" charset="2"/>
                <a:buChar char="Ø"/>
                <a:defRPr>
                  <a:solidFill>
                    <a:srgbClr val="002B5C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1140"/>
                </a:buClr>
                <a:buFont typeface="Wingdings" pitchFamily="2" charset="2"/>
                <a:buChar char="Ø"/>
                <a:defRPr>
                  <a:solidFill>
                    <a:srgbClr val="002B5C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140"/>
                </a:buClr>
                <a:buFont typeface="Wingdings" pitchFamily="2" charset="2"/>
                <a:buChar char="Ø"/>
                <a:defRPr>
                  <a:solidFill>
                    <a:srgbClr val="002B5C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140"/>
                </a:buClr>
                <a:buFont typeface="Wingdings" pitchFamily="2" charset="2"/>
                <a:buChar char="Ø"/>
                <a:defRPr>
                  <a:solidFill>
                    <a:srgbClr val="002B5C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140"/>
                </a:buClr>
                <a:buFont typeface="Wingdings" pitchFamily="2" charset="2"/>
                <a:buChar char="Ø"/>
                <a:defRPr>
                  <a:solidFill>
                    <a:srgbClr val="002B5C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1140"/>
                </a:buClr>
                <a:buFont typeface="Wingdings" pitchFamily="2" charset="2"/>
                <a:buChar char="Ø"/>
                <a:defRPr>
                  <a:solidFill>
                    <a:srgbClr val="002B5C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1"/>
                  </a:solidFill>
                </a:rPr>
                <a:t>Bank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079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0CFEB-1482-69A0-94D5-C7321BA18EE9}"/>
              </a:ext>
            </a:extLst>
          </p:cNvPr>
          <p:cNvSpPr txBox="1">
            <a:spLocks/>
          </p:cNvSpPr>
          <p:nvPr/>
        </p:nvSpPr>
        <p:spPr>
          <a:xfrm>
            <a:off x="2032080" y="1899092"/>
            <a:ext cx="9178965" cy="4338002"/>
          </a:xfrm>
          <a:prstGeom prst="rect">
            <a:avLst/>
          </a:prstGeom>
        </p:spPr>
        <p:txBody>
          <a:bodyPr/>
          <a:lstStyle>
            <a:lvl1pPr marL="314325" indent="-28694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80000"/>
              <a:buFont typeface="Arial" panose="020B0604020202020204" pitchFamily="34" charset="0"/>
              <a:buChar char="•"/>
              <a:defRPr sz="225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1pPr>
            <a:lvl2pPr marL="541735" indent="-2047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90000"/>
              <a:buFont typeface="Arial" panose="020B0604020202020204" pitchFamily="34" charset="0"/>
              <a:buChar char="•"/>
              <a:defRPr sz="195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2pPr>
            <a:lvl3pPr marL="753666" indent="-19169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85000"/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3pPr>
            <a:lvl4pPr marL="959644" indent="-17740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90000"/>
              <a:buFont typeface="Arial" panose="020B0604020202020204" pitchFamily="34" charset="0"/>
              <a:buChar char="•"/>
              <a:defRPr sz="150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4pPr>
            <a:lvl5pPr marL="1116806" indent="-1369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5pPr>
            <a:lvl6pPr marL="127558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4772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Equity is Reduced initially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Bonding issues due to temporary negative impact to shareholders equity?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A21F6D-F2C8-7504-1940-7D3A7A3C2CCE}"/>
              </a:ext>
            </a:extLst>
          </p:cNvPr>
          <p:cNvSpPr txBox="1">
            <a:spLocks/>
          </p:cNvSpPr>
          <p:nvPr/>
        </p:nvSpPr>
        <p:spPr>
          <a:xfrm>
            <a:off x="2444497" y="337589"/>
            <a:ext cx="8354132" cy="744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ESOP Loan Balance Sheet Effect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F5945B-A416-4208-EDAC-0F705B8B323B}"/>
              </a:ext>
            </a:extLst>
          </p:cNvPr>
          <p:cNvCxnSpPr>
            <a:cxnSpLocks/>
          </p:cNvCxnSpPr>
          <p:nvPr/>
        </p:nvCxnSpPr>
        <p:spPr>
          <a:xfrm>
            <a:off x="152400" y="1949892"/>
            <a:ext cx="12039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160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598B60B-A082-1CC8-AEDF-4FDE63B465D6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0" y="304808"/>
            <a:ext cx="7665720" cy="560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Part VII. The ESOP Participants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CE8AF70-14E5-2FFB-E4D9-73787ACEDF92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2590800"/>
            <a:ext cx="9448801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314325" indent="-28694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80000"/>
              <a:buFont typeface="Arial" panose="020B0604020202020204" pitchFamily="34" charset="0"/>
              <a:buChar char="•"/>
              <a:defRPr sz="225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1pPr>
            <a:lvl2pPr marL="541735" indent="-2047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90000"/>
              <a:buFont typeface="Arial" panose="020B0604020202020204" pitchFamily="34" charset="0"/>
              <a:buChar char="•"/>
              <a:defRPr sz="195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2pPr>
            <a:lvl3pPr marL="753666" indent="-19169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85000"/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3pPr>
            <a:lvl4pPr marL="959644" indent="-17740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90000"/>
              <a:buFont typeface="Arial" panose="020B0604020202020204" pitchFamily="34" charset="0"/>
              <a:buChar char="•"/>
              <a:defRPr sz="150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4pPr>
            <a:lvl5pPr marL="1116806" indent="-1369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83117"/>
              </a:buClr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rgbClr val="002060"/>
                </a:solidFill>
                <a:latin typeface="+mn-lt"/>
                <a:ea typeface="Geneva" pitchFamily="-112" charset="-128"/>
                <a:cs typeface="Geneva"/>
              </a:defRPr>
            </a:lvl5pPr>
            <a:lvl6pPr marL="1275588" indent="-13716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4772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8790" indent="-13716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dirty="0"/>
              <a:t>Employees are “beneficial”, not “direct” owners of stock</a:t>
            </a:r>
          </a:p>
          <a:p>
            <a:pPr eaLnBrk="1" hangingPunct="1"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dirty="0"/>
              <a:t>Trustee votes ESOP shares, except in special cases </a:t>
            </a:r>
          </a:p>
          <a:p>
            <a:pPr eaLnBrk="1" hangingPunct="1"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dirty="0"/>
              <a:t>The Trustee’s job is to represent the ESOP’s interests</a:t>
            </a:r>
          </a:p>
          <a:p>
            <a:pPr eaLnBrk="1" hangingPunct="1"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dirty="0"/>
              <a:t>Participants have the economic benefit of owning stock, with virtually no corporate governance rights</a:t>
            </a:r>
          </a:p>
          <a:p>
            <a:pPr eaLnBrk="1" hangingPunct="1"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dirty="0"/>
              <a:t>Employees are not entitled to company financial statements or the ESOP valuation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7E080-8B70-16F9-6738-5C79517B9219}"/>
              </a:ext>
            </a:extLst>
          </p:cNvPr>
          <p:cNvSpPr txBox="1"/>
          <p:nvPr/>
        </p:nvSpPr>
        <p:spPr>
          <a:xfrm>
            <a:off x="1452562" y="1171820"/>
            <a:ext cx="10937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ESOP shares are owned by a Trust, </a:t>
            </a:r>
            <a:r>
              <a:rPr lang="en-US" sz="3200" u="sng" dirty="0"/>
              <a:t>not</a:t>
            </a:r>
            <a:r>
              <a:rPr lang="en-US" sz="3200" dirty="0"/>
              <a:t> by the Employees directly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690B70-8B5B-D92D-2571-CAA1F031A6DF}"/>
              </a:ext>
            </a:extLst>
          </p:cNvPr>
          <p:cNvCxnSpPr>
            <a:cxnSpLocks/>
          </p:cNvCxnSpPr>
          <p:nvPr/>
        </p:nvCxnSpPr>
        <p:spPr>
          <a:xfrm>
            <a:off x="1600200" y="1066800"/>
            <a:ext cx="121158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29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4E4D79-F2E3-CBBD-EA93-E5CA322A76EB}"/>
              </a:ext>
            </a:extLst>
          </p:cNvPr>
          <p:cNvSpPr txBox="1">
            <a:spLocks/>
          </p:cNvSpPr>
          <p:nvPr/>
        </p:nvSpPr>
        <p:spPr>
          <a:xfrm>
            <a:off x="3218530" y="5369154"/>
            <a:ext cx="2035629" cy="343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algn="l">
              <a:defRPr/>
            </a:pPr>
            <a:fld id="{4CAE8FDA-43C1-461C-8F3A-D71F54B5C3FB}" type="slidenum">
              <a:rPr lang="en-US" smtClean="0">
                <a:latin typeface="Calibri" panose="020F0502020204030204" pitchFamily="34" charset="0"/>
              </a:rPr>
              <a:pPr algn="l">
                <a:defRPr/>
              </a:pPr>
              <a:t>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31CC4-3F49-4F9C-F0BB-6A627FC8692D}"/>
              </a:ext>
            </a:extLst>
          </p:cNvPr>
          <p:cNvSpPr txBox="1"/>
          <p:nvPr/>
        </p:nvSpPr>
        <p:spPr>
          <a:xfrm>
            <a:off x="1915886" y="522515"/>
            <a:ext cx="9754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Second Team Management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793FD-65A9-286A-4A04-509D22950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85" y="1463040"/>
            <a:ext cx="5242559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83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EC11B9-47CF-A63D-2E99-1619039E1F4C}"/>
              </a:ext>
            </a:extLst>
          </p:cNvPr>
          <p:cNvSpPr>
            <a:spLocks noGrp="1"/>
          </p:cNvSpPr>
          <p:nvPr/>
        </p:nvSpPr>
        <p:spPr>
          <a:xfrm>
            <a:off x="1691903" y="743830"/>
            <a:ext cx="8885445" cy="721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 pitchFamily="34" charset="0"/>
              <a:buNone/>
              <a:defRPr sz="5000" kern="1200">
                <a:solidFill>
                  <a:srgbClr val="1372B6"/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1pPr>
            <a:lvl2pPr marL="495288" indent="-190495" algn="l" defTabSz="6095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2pPr>
            <a:lvl3pPr marL="761981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400" kern="12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3pPr>
            <a:lvl4pPr marL="1066773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4pPr>
            <a:lvl5pPr marL="1371566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400" kern="1200">
                <a:solidFill>
                  <a:schemeClr val="tx2">
                    <a:lumMod val="75000"/>
                  </a:schemeClr>
                </a:solidFill>
                <a:latin typeface="Avenir LT Std 65 Medium" panose="020B0603020203020204" pitchFamily="34" charset="0"/>
                <a:ea typeface="+mn-ea"/>
                <a:cs typeface="+mn-cs"/>
              </a:defRPr>
            </a:lvl5pPr>
            <a:lvl6pPr marL="1676358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150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5943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735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tx1"/>
                </a:solidFill>
              </a:rPr>
              <a:t>Thank You for Attending!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9490F45-3482-088B-0883-932B7E06DD95}"/>
              </a:ext>
            </a:extLst>
          </p:cNvPr>
          <p:cNvSpPr>
            <a:spLocks noGrp="1"/>
          </p:cNvSpPr>
          <p:nvPr/>
        </p:nvSpPr>
        <p:spPr>
          <a:xfrm>
            <a:off x="3209422" y="4214564"/>
            <a:ext cx="2780314" cy="12876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rgbClr val="002060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495288" indent="-190495" algn="l" defTabSz="6095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81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773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358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150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5943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735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tabLst>
                <a:tab pos="912752" algn="l"/>
              </a:tabLst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Dawn Goestenkors</a:t>
            </a:r>
            <a:br>
              <a:rPr lang="en-US" sz="1200" dirty="0">
                <a:latin typeface="Avenir Book" panose="02000503020000020003" pitchFamily="2" charset="0"/>
              </a:rPr>
            </a:br>
            <a:r>
              <a:rPr lang="en-US" sz="1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Executive Vice President</a:t>
            </a:r>
            <a:br>
              <a:rPr lang="en-US" sz="1200" dirty="0">
                <a:latin typeface="Avenir Book" panose="02000503020000020003" pitchFamily="2" charset="0"/>
              </a:rPr>
            </a:br>
            <a:r>
              <a:rPr lang="en-US" sz="1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TI-TRUST, Inc.</a:t>
            </a:r>
            <a:br>
              <a:rPr lang="en-US" sz="1200" dirty="0">
                <a:latin typeface="Avenir Book" panose="02000503020000020003" pitchFamily="2" charset="0"/>
              </a:rPr>
            </a:br>
            <a:r>
              <a:rPr lang="en-US" sz="1200" dirty="0">
                <a:latin typeface="Avenir Book" panose="02000503020000020003" pitchFamily="2" charset="0"/>
              </a:rPr>
              <a:t>Dir.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Tel.: (217) 221-8654</a:t>
            </a:r>
            <a:br>
              <a:rPr lang="en-US" sz="1200" dirty="0">
                <a:latin typeface="Avenir Book" panose="02000503020000020003" pitchFamily="2" charset="0"/>
              </a:rPr>
            </a:br>
            <a:r>
              <a:rPr lang="en-US" sz="1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Cell: (217) 430-1664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912752" algn="l"/>
              </a:tabLst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Email: </a:t>
            </a:r>
            <a:r>
              <a:rPr lang="en-US" sz="1200" b="0" i="0" u="none" strike="noStrike" dirty="0">
                <a:solidFill>
                  <a:srgbClr val="4197D2"/>
                </a:solidFill>
                <a:effectLst/>
                <a:latin typeface="Avenir Book" panose="02000503020000020003" pitchFamily="2" charset="0"/>
                <a:hlinkClick r:id="rId2"/>
              </a:rPr>
              <a:t>dawn.g@ti-trust.com</a:t>
            </a:r>
            <a:endParaRPr lang="en-US" sz="1200" dirty="0"/>
          </a:p>
        </p:txBody>
      </p:sp>
      <p:pic>
        <p:nvPicPr>
          <p:cNvPr id="9" name="Picture 8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77DD0622-91A9-0250-39BB-F633146B4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0" r="-3" b="21548"/>
          <a:stretch/>
        </p:blipFill>
        <p:spPr>
          <a:xfrm>
            <a:off x="1691903" y="4096154"/>
            <a:ext cx="1299648" cy="143693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B28ECF-6A2A-7F0B-5F0F-5F35DD4E1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936" y="5637705"/>
            <a:ext cx="1682585" cy="4764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CF8DE0-18CA-8D1E-E8DB-0AB3F54189C0}"/>
              </a:ext>
            </a:extLst>
          </p:cNvPr>
          <p:cNvSpPr txBox="1"/>
          <p:nvPr/>
        </p:nvSpPr>
        <p:spPr>
          <a:xfrm>
            <a:off x="7822423" y="3887168"/>
            <a:ext cx="2639574" cy="164592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Chuck Bachman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Senior Corporate Counsel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Menke &amp; Associates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(415) 318-1003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CBachman@Menke.com</a:t>
            </a:r>
          </a:p>
        </p:txBody>
      </p:sp>
      <p:pic>
        <p:nvPicPr>
          <p:cNvPr id="12" name="Picture 11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C4FEA5D0-93F4-1071-54B2-4E60C8EA89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02" y="4039647"/>
            <a:ext cx="1389303" cy="1737360"/>
          </a:xfrm>
          <a:prstGeom prst="rect">
            <a:avLst/>
          </a:prstGeom>
        </p:spPr>
      </p:pic>
      <p:sp>
        <p:nvSpPr>
          <p:cNvPr id="14" name="Google Shape;214;p13">
            <a:extLst>
              <a:ext uri="{FF2B5EF4-FFF2-40B4-BE49-F238E27FC236}">
                <a16:creationId xmlns:a16="http://schemas.microsoft.com/office/drawing/2014/main" id="{2E53D013-065F-AD8A-6F76-99CB55061626}"/>
              </a:ext>
            </a:extLst>
          </p:cNvPr>
          <p:cNvSpPr txBox="1"/>
          <p:nvPr/>
        </p:nvSpPr>
        <p:spPr>
          <a:xfrm>
            <a:off x="3429000" y="1860887"/>
            <a:ext cx="609463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Please complete </a:t>
            </a:r>
            <a:r>
              <a:rPr lang="en-US" sz="4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session evaluation</a:t>
            </a:r>
            <a:r>
              <a:rPr lang="en-US" sz="4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8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B1C5-6140-C0E4-9519-45CEAC890B4E}"/>
              </a:ext>
            </a:extLst>
          </p:cNvPr>
          <p:cNvSpPr txBox="1">
            <a:spLocks/>
          </p:cNvSpPr>
          <p:nvPr/>
        </p:nvSpPr>
        <p:spPr>
          <a:xfrm>
            <a:off x="3519792" y="575239"/>
            <a:ext cx="5486400" cy="1873727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SESSION OUTLINE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46D2DF-264A-BD54-C2C1-19DE4550DECE}"/>
              </a:ext>
            </a:extLst>
          </p:cNvPr>
          <p:cNvSpPr/>
          <p:nvPr/>
        </p:nvSpPr>
        <p:spPr>
          <a:xfrm>
            <a:off x="3200400" y="1600200"/>
            <a:ext cx="749808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 I. WHO IS A GOOD ESOP CANDIDATE?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 II. PROFESSIONAL ADVISORS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 III. VALUATION PROCESS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 IV. TAX BENEFITS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 V. FINANCING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Part VI. ESOP PARTICIPANTS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A88F2C-72FD-7812-16D3-FFE75ABFF854}"/>
              </a:ext>
            </a:extLst>
          </p:cNvPr>
          <p:cNvCxnSpPr>
            <a:cxnSpLocks/>
          </p:cNvCxnSpPr>
          <p:nvPr/>
        </p:nvCxnSpPr>
        <p:spPr>
          <a:xfrm>
            <a:off x="1828800" y="1371600"/>
            <a:ext cx="10134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63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C2F2-3735-C52D-0C28-19A07E9A6315}"/>
              </a:ext>
            </a:extLst>
          </p:cNvPr>
          <p:cNvSpPr txBox="1">
            <a:spLocks/>
          </p:cNvSpPr>
          <p:nvPr/>
        </p:nvSpPr>
        <p:spPr>
          <a:xfrm>
            <a:off x="1066800" y="76200"/>
            <a:ext cx="10058400" cy="950145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Part I. Who is a Good/Bad ESOP Candidate?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63CC8-A75A-44BE-B315-E5E4E40BA053}"/>
              </a:ext>
            </a:extLst>
          </p:cNvPr>
          <p:cNvSpPr/>
          <p:nvPr/>
        </p:nvSpPr>
        <p:spPr>
          <a:xfrm>
            <a:off x="1447800" y="1074509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7663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Owner’s motivation and objectives:</a:t>
            </a:r>
          </a:p>
          <a:p>
            <a:pPr marL="914400" lvl="1" indent="-347663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Are they seeking to implement an exit strategy or desire some liquidity?</a:t>
            </a:r>
          </a:p>
          <a:p>
            <a:pPr marL="914400" lvl="1" indent="-347663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Will they continue with the Company after the Transaction?</a:t>
            </a:r>
          </a:p>
          <a:p>
            <a:pPr marL="914400" lvl="1" indent="-347663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Do the Owners want to keep the company intact with minimal disruption?</a:t>
            </a:r>
          </a:p>
          <a:p>
            <a:pPr marL="914400" lvl="1" indent="-347663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Do the Owners seek to increase employee productivity?</a:t>
            </a:r>
          </a:p>
          <a:p>
            <a:pPr marL="914400" lvl="1" indent="-347663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Do the Owners desire to utilize corporate tax savings to increase growth/accelerate debt repayment?</a:t>
            </a:r>
          </a:p>
          <a:p>
            <a:pPr marL="457200" indent="-347663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Succession Management team:</a:t>
            </a:r>
          </a:p>
          <a:p>
            <a:pPr marL="914400" lvl="1" indent="-347663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Is there in place (or will there be) a competent succession management team?</a:t>
            </a:r>
          </a:p>
          <a:p>
            <a:pPr marL="457200" indent="-347663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Company Financial Condition:</a:t>
            </a:r>
          </a:p>
          <a:p>
            <a:pPr marL="914400" lvl="1" indent="-347663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Is the Company Profitable?</a:t>
            </a:r>
          </a:p>
          <a:p>
            <a:pPr marL="914400" lvl="1" indent="-347663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Does the Company have a strong predictable revenue stream and cash flow?</a:t>
            </a:r>
          </a:p>
          <a:p>
            <a:pPr marL="914400" lvl="1" indent="-347663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Does the Co. have manageable prospective capital expenditure requirements?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F355D7-C5C1-D86C-73E7-0AB8A52938BC}"/>
              </a:ext>
            </a:extLst>
          </p:cNvPr>
          <p:cNvCxnSpPr>
            <a:cxnSpLocks/>
          </p:cNvCxnSpPr>
          <p:nvPr/>
        </p:nvCxnSpPr>
        <p:spPr>
          <a:xfrm>
            <a:off x="1524000" y="914400"/>
            <a:ext cx="10515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62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C4D4C6-BEA6-421C-B5AF-4C5EA5B5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98597"/>
            <a:ext cx="10287001" cy="4953000"/>
          </a:xfrm>
        </p:spPr>
        <p:txBody>
          <a:bodyPr/>
          <a:lstStyle/>
          <a:p>
            <a:pPr marL="452437" indent="-342900" algn="just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Realistic Assessment of Company Value:</a:t>
            </a:r>
          </a:p>
          <a:p>
            <a:pPr marL="280987" indent="-171450" algn="just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09637" lvl="1" indent="-342900" algn="just">
              <a:spcBef>
                <a:spcPts val="0"/>
              </a:spcBef>
              <a:buClr>
                <a:srgbClr val="103960"/>
              </a:buClr>
              <a:buSzPct val="90000"/>
            </a:pPr>
            <a:r>
              <a:rPr lang="en-US" sz="2000" dirty="0"/>
              <a:t>Are the Owners willing to accept FMV for their stock?</a:t>
            </a:r>
          </a:p>
          <a:p>
            <a:pPr marL="909637" lvl="1" indent="-342900" algn="just">
              <a:spcBef>
                <a:spcPts val="0"/>
              </a:spcBef>
              <a:buClr>
                <a:srgbClr val="103960"/>
              </a:buClr>
              <a:buSzPct val="90000"/>
            </a:pPr>
            <a:r>
              <a:rPr lang="en-US" sz="2000" dirty="0"/>
              <a:t>Are the Owners looking to be paid out all at once or over time?</a:t>
            </a:r>
          </a:p>
          <a:p>
            <a:pPr marL="909637" lvl="1" indent="-342900" algn="just">
              <a:spcBef>
                <a:spcPts val="0"/>
              </a:spcBef>
              <a:buClr>
                <a:srgbClr val="103960"/>
              </a:buClr>
              <a:buSzPct val="90000"/>
            </a:pPr>
            <a:r>
              <a:rPr lang="en-US" sz="2000" dirty="0"/>
              <a:t>Do the Owners desire to utilize corporate tax savings to increase growth/accelerate debt repayment?</a:t>
            </a:r>
          </a:p>
          <a:p>
            <a:pPr marL="738187" lvl="1" indent="-171450" algn="just">
              <a:buClr>
                <a:srgbClr val="103960"/>
              </a:buClr>
              <a:buSzPct val="90000"/>
            </a:pPr>
            <a:endParaRPr lang="en-US" sz="1200" dirty="0"/>
          </a:p>
          <a:p>
            <a:pPr marL="452437" indent="-342900" algn="just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Employee Census:</a:t>
            </a:r>
          </a:p>
          <a:p>
            <a:pPr marL="909637" lvl="1" indent="-342900" algn="just">
              <a:buClr>
                <a:srgbClr val="103960"/>
              </a:buClr>
              <a:buSzPct val="90000"/>
            </a:pPr>
            <a:r>
              <a:rPr lang="en-US" sz="2000" dirty="0"/>
              <a:t>Does the Company employ more than 15 employees?</a:t>
            </a:r>
          </a:p>
          <a:p>
            <a:pPr marL="738187" lvl="1" indent="-171450" algn="just">
              <a:buClr>
                <a:srgbClr val="103960"/>
              </a:buClr>
              <a:buSzPct val="90000"/>
            </a:pPr>
            <a:endParaRPr lang="en-US" sz="1200" dirty="0"/>
          </a:p>
          <a:p>
            <a:pPr marL="452437" indent="-342900" algn="just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Ability to repay ESOP debt:</a:t>
            </a:r>
          </a:p>
          <a:p>
            <a:pPr marL="909637" lvl="1" indent="-342900" algn="just">
              <a:buClr>
                <a:srgbClr val="103960"/>
              </a:buClr>
              <a:buSzPct val="90000"/>
            </a:pPr>
            <a:r>
              <a:rPr lang="en-US" sz="2000" dirty="0"/>
              <a:t>Does the Company have the ability to make recurring contributions to repay the ESOP loan?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6A5CB-3FD1-4C92-96AE-6C75527647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Who is a Good/Bad ESOP Candidate? (Cont.)</a:t>
            </a:r>
            <a:br>
              <a:rPr lang="en-US" sz="3200" b="1" dirty="0">
                <a:latin typeface="Avenir Book" panose="02000503020000020003" pitchFamily="2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079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C4D4C6-BEA6-421C-B5AF-4C5EA5B5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97632"/>
            <a:ext cx="10287001" cy="4953000"/>
          </a:xfrm>
        </p:spPr>
        <p:txBody>
          <a:bodyPr/>
          <a:lstStyle/>
          <a:p>
            <a:pPr marL="457200" indent="-347663" algn="just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Corporate culture:</a:t>
            </a:r>
          </a:p>
          <a:p>
            <a:pPr marL="280987" indent="-171450" algn="just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14400" lvl="1" indent="-347663" algn="just">
              <a:buClr>
                <a:srgbClr val="103960"/>
              </a:buClr>
              <a:buSzPct val="90000"/>
            </a:pPr>
            <a:r>
              <a:rPr lang="en-US" sz="2000" dirty="0"/>
              <a:t>Does the Company foster an “ownership culture”?</a:t>
            </a:r>
          </a:p>
          <a:p>
            <a:pPr marL="914400" lvl="1" indent="-347663" algn="just">
              <a:buClr>
                <a:srgbClr val="103960"/>
              </a:buClr>
              <a:buSzPct val="90000"/>
            </a:pPr>
            <a:r>
              <a:rPr lang="en-US" sz="2000" dirty="0"/>
              <a:t>When Employees own a piece of the company, studies show increased motivation, productivity, profitability, retention, etc.</a:t>
            </a:r>
          </a:p>
          <a:p>
            <a:pPr marL="738187" lvl="1" indent="-171450" algn="just">
              <a:buClr>
                <a:srgbClr val="103960"/>
              </a:buClr>
              <a:buSzPct val="90000"/>
            </a:pPr>
            <a:endParaRPr lang="en-US" sz="1200" dirty="0"/>
          </a:p>
          <a:p>
            <a:pPr marL="457200" indent="-347663" algn="just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Post Closing Governance:</a:t>
            </a:r>
          </a:p>
          <a:p>
            <a:pPr marL="280987" indent="-171450" algn="just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14400" lvl="1" indent="-347663" algn="just">
              <a:buClr>
                <a:srgbClr val="103960"/>
              </a:buClr>
              <a:buSzPct val="90000"/>
            </a:pPr>
            <a:r>
              <a:rPr lang="en-US" sz="2000" dirty="0"/>
              <a:t>If the Owners are staying with the Company, are they willing to allow for independent directors to control or be on the Board?</a:t>
            </a:r>
          </a:p>
          <a:p>
            <a:pPr marL="566737" lvl="1" indent="0" algn="just">
              <a:buClr>
                <a:srgbClr val="103960"/>
              </a:buClr>
              <a:buSzPct val="90000"/>
              <a:buNone/>
            </a:pPr>
            <a:endParaRPr lang="en-US" sz="1200" dirty="0"/>
          </a:p>
          <a:p>
            <a:pPr marL="457200" indent="-347663" algn="just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000" dirty="0"/>
              <a:t>Post Closing Involvement in the Business:</a:t>
            </a:r>
          </a:p>
          <a:p>
            <a:pPr marL="280987" indent="-171450" algn="just">
              <a:buClr>
                <a:srgbClr val="103960"/>
              </a:buClr>
              <a:buSzPct val="9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14400" lvl="1" indent="-347663" algn="just">
              <a:buClr>
                <a:srgbClr val="103960"/>
              </a:buClr>
              <a:buSzPct val="90000"/>
            </a:pPr>
            <a:r>
              <a:rPr lang="en-US" sz="2000" dirty="0"/>
              <a:t>Are the Owners willing to dilute “control” at the Board level and/or at the Management level?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6A5CB-3FD1-4C92-96AE-6C75527647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Who is a Good/Bad ESOP Candidate? (Cont.)</a:t>
            </a:r>
            <a:br>
              <a:rPr lang="en-US" sz="4000" dirty="0">
                <a:latin typeface="+mj-lt"/>
              </a:rPr>
            </a:b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912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C2F2-3735-C52D-0C28-19A07E9A6315}"/>
              </a:ext>
            </a:extLst>
          </p:cNvPr>
          <p:cNvSpPr txBox="1">
            <a:spLocks/>
          </p:cNvSpPr>
          <p:nvPr/>
        </p:nvSpPr>
        <p:spPr>
          <a:xfrm>
            <a:off x="1066800" y="76200"/>
            <a:ext cx="10058400" cy="950145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Part II. PROFESSIONAL ADVISORS</a:t>
            </a:r>
          </a:p>
        </p:txBody>
      </p:sp>
      <p:pic>
        <p:nvPicPr>
          <p:cNvPr id="3" name="Picture 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7BA3755E-4F78-08B5-3314-BD3AEF4EF2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68424"/>
            <a:ext cx="2472464" cy="3200400"/>
          </a:xfrm>
          <a:prstGeom prst="rect">
            <a:avLst/>
          </a:prstGeom>
        </p:spPr>
      </p:pic>
      <p:pic>
        <p:nvPicPr>
          <p:cNvPr id="4" name="Picture 3" descr="A drawing of a skeleton&#10;&#10;Description automatically generated with medium confidence">
            <a:extLst>
              <a:ext uri="{FF2B5EF4-FFF2-40B4-BE49-F238E27FC236}">
                <a16:creationId xmlns:a16="http://schemas.microsoft.com/office/drawing/2014/main" id="{F0D8825C-C2D3-68C4-03F9-6E7E061DC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88" y="1868424"/>
            <a:ext cx="2478024" cy="3121152"/>
          </a:xfrm>
          <a:prstGeom prst="rect">
            <a:avLst/>
          </a:prstGeom>
        </p:spPr>
      </p:pic>
      <p:pic>
        <p:nvPicPr>
          <p:cNvPr id="5" name="Picture 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07F87950-EF0B-C580-3C1A-C595E7592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49374"/>
            <a:ext cx="2414016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7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AE9A-2113-9266-1156-36B46ADE9E72}"/>
              </a:ext>
            </a:extLst>
          </p:cNvPr>
          <p:cNvSpPr txBox="1">
            <a:spLocks/>
          </p:cNvSpPr>
          <p:nvPr/>
        </p:nvSpPr>
        <p:spPr>
          <a:xfrm>
            <a:off x="1097280" y="81742"/>
            <a:ext cx="10058400" cy="950145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sz="4400" dirty="0"/>
              <a:t>PROFESSIONAL ADVISORS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058E8-AB11-1C6B-C8B2-E061B44B8AB4}"/>
              </a:ext>
            </a:extLst>
          </p:cNvPr>
          <p:cNvSpPr txBox="1">
            <a:spLocks/>
          </p:cNvSpPr>
          <p:nvPr/>
        </p:nvSpPr>
        <p:spPr>
          <a:xfrm>
            <a:off x="2362200" y="1600200"/>
            <a:ext cx="7772400" cy="4572000"/>
          </a:xfrm>
          <a:prstGeom prst="rect">
            <a:avLst/>
          </a:prstGeom>
        </p:spPr>
        <p:txBody>
          <a:bodyPr/>
          <a:lstStyle>
            <a:lvl1pPr marL="228594" indent="-228594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288" indent="-190495" algn="l" defTabSz="6095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81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773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358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150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5943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735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u="sng" dirty="0"/>
          </a:p>
          <a:p>
            <a:pPr marL="457200" indent="-457200">
              <a:lnSpc>
                <a:spcPct val="200000"/>
              </a:lnSpc>
            </a:pPr>
            <a:r>
              <a:rPr lang="en-US" dirty="0"/>
              <a:t>Seller’s Financial Advisor / Appraiser</a:t>
            </a:r>
          </a:p>
          <a:p>
            <a:pPr marL="457200" indent="-457200">
              <a:lnSpc>
                <a:spcPct val="200000"/>
              </a:lnSpc>
            </a:pPr>
            <a:r>
              <a:rPr lang="en-US" dirty="0"/>
              <a:t>ERISA Attorney</a:t>
            </a:r>
          </a:p>
          <a:p>
            <a:pPr marL="457200" indent="-457200">
              <a:lnSpc>
                <a:spcPct val="200000"/>
              </a:lnSpc>
            </a:pPr>
            <a:r>
              <a:rPr lang="en-US" dirty="0"/>
              <a:t>Local Attorney</a:t>
            </a:r>
          </a:p>
          <a:p>
            <a:pPr marL="457200" indent="-457200">
              <a:lnSpc>
                <a:spcPct val="200000"/>
              </a:lnSpc>
            </a:pPr>
            <a:r>
              <a:rPr lang="en-US" dirty="0"/>
              <a:t>CPA</a:t>
            </a:r>
          </a:p>
          <a:p>
            <a:pPr marL="457200" indent="-457200">
              <a:lnSpc>
                <a:spcPct val="200000"/>
              </a:lnSpc>
            </a:pPr>
            <a:r>
              <a:rPr lang="en-US" dirty="0"/>
              <a:t>TPA/ Recordkeeper for ESOP Administration</a:t>
            </a:r>
          </a:p>
          <a:p>
            <a:pPr marL="457200" indent="-457200">
              <a:lnSpc>
                <a:spcPct val="200000"/>
              </a:lnSpc>
            </a:pPr>
            <a:r>
              <a:rPr lang="en-US" dirty="0"/>
              <a:t>Investment Banker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53D44-E038-99BA-853A-2D40888B6C29}"/>
              </a:ext>
            </a:extLst>
          </p:cNvPr>
          <p:cNvSpPr txBox="1"/>
          <p:nvPr/>
        </p:nvSpPr>
        <p:spPr>
          <a:xfrm>
            <a:off x="3200400" y="1031887"/>
            <a:ext cx="6319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Seller &amp; Company’s Professional Advisors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0A3B61-9E51-8193-C927-4E220E0F3A0B}"/>
              </a:ext>
            </a:extLst>
          </p:cNvPr>
          <p:cNvCxnSpPr>
            <a:cxnSpLocks/>
          </p:cNvCxnSpPr>
          <p:nvPr/>
        </p:nvCxnSpPr>
        <p:spPr>
          <a:xfrm flipV="1">
            <a:off x="0" y="1999601"/>
            <a:ext cx="12192000" cy="10463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4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807C-9AAF-A79A-9B44-06CBE084F04A}"/>
              </a:ext>
            </a:extLst>
          </p:cNvPr>
          <p:cNvSpPr txBox="1">
            <a:spLocks/>
          </p:cNvSpPr>
          <p:nvPr/>
        </p:nvSpPr>
        <p:spPr>
          <a:xfrm>
            <a:off x="1097280" y="81742"/>
            <a:ext cx="10058400" cy="950145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PROFESSIONAL ADVISORS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9313E-188A-7542-1779-6B4B7BF825FC}"/>
              </a:ext>
            </a:extLst>
          </p:cNvPr>
          <p:cNvSpPr txBox="1">
            <a:spLocks/>
          </p:cNvSpPr>
          <p:nvPr/>
        </p:nvSpPr>
        <p:spPr>
          <a:xfrm>
            <a:off x="1676400" y="2286000"/>
            <a:ext cx="10058400" cy="3840480"/>
          </a:xfrm>
          <a:prstGeom prst="rect">
            <a:avLst/>
          </a:prstGeom>
        </p:spPr>
        <p:txBody>
          <a:bodyPr/>
          <a:lstStyle>
            <a:lvl1pPr marL="228594" indent="-228594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288" indent="-190495" algn="l" defTabSz="6095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81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773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358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150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5943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735" indent="-152396" algn="l" defTabSz="6095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 Trustee</a:t>
            </a:r>
          </a:p>
          <a:p>
            <a:pPr lvl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 Appraiser / Financial Advisor for Trustee</a:t>
            </a:r>
          </a:p>
          <a:p>
            <a:pPr marL="723894" lvl="1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Trustee’s ERISA attorney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D2F13-CFBF-051D-F89D-767F1FC3E69B}"/>
              </a:ext>
            </a:extLst>
          </p:cNvPr>
          <p:cNvSpPr txBox="1"/>
          <p:nvPr/>
        </p:nvSpPr>
        <p:spPr>
          <a:xfrm>
            <a:off x="3657600" y="1069987"/>
            <a:ext cx="526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ESOP Trust’s Professional Advisors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D7CA8C-BE78-F0AD-4E09-9C8C7BE6E735}"/>
              </a:ext>
            </a:extLst>
          </p:cNvPr>
          <p:cNvCxnSpPr>
            <a:cxnSpLocks/>
          </p:cNvCxnSpPr>
          <p:nvPr/>
        </p:nvCxnSpPr>
        <p:spPr>
          <a:xfrm>
            <a:off x="1752600" y="1593207"/>
            <a:ext cx="101346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5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1194</Words>
  <Application>Microsoft Office PowerPoint</Application>
  <PresentationFormat>Widescreen</PresentationFormat>
  <Paragraphs>192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Avenir Book</vt:lpstr>
      <vt:lpstr>Wingdings</vt:lpstr>
      <vt:lpstr>Avenir LT Std 55 Roman</vt:lpstr>
      <vt:lpstr>Avenir LT Std 65 Medium</vt:lpstr>
      <vt:lpstr>Avenir LT Std 45 Book</vt:lpstr>
      <vt:lpstr>Calibri</vt:lpstr>
      <vt:lpstr>Webdings</vt:lpstr>
      <vt:lpstr>Times New Roman</vt:lpstr>
      <vt:lpstr>Avenir</vt:lpstr>
      <vt:lpstr>Geneva</vt:lpstr>
      <vt:lpstr>Office Theme</vt:lpstr>
      <vt:lpstr>ClipArt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Fall Forum PPT Templates</dc:title>
  <dc:creator>Megan Bonwell</dc:creator>
  <cp:lastModifiedBy>kponce</cp:lastModifiedBy>
  <cp:revision>53</cp:revision>
  <dcterms:created xsi:type="dcterms:W3CDTF">2006-08-16T00:00:00Z</dcterms:created>
  <dcterms:modified xsi:type="dcterms:W3CDTF">2024-05-28T13:32:44Z</dcterms:modified>
  <dc:identifier>DAEjdhjYMGM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-6776859</vt:i4>
  </property>
  <property fmtid="{D5CDD505-2E9C-101B-9397-08002B2CF9AE}" pid="4" name="_EmailSubject">
    <vt:lpwstr>Presentations for website</vt:lpwstr>
  </property>
  <property fmtid="{D5CDD505-2E9C-101B-9397-08002B2CF9AE}" pid="5" name="_AuthorEmail">
    <vt:lpwstr>Kelly.Ponce@ti-trust.com</vt:lpwstr>
  </property>
  <property fmtid="{D5CDD505-2E9C-101B-9397-08002B2CF9AE}" pid="6" name="_AuthorEmailDisplayName">
    <vt:lpwstr>Kelly Ponce</vt:lpwstr>
  </property>
</Properties>
</file>